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97" r:id="rId19"/>
    <p:sldId id="298" r:id="rId20"/>
    <p:sldId id="299" r:id="rId21"/>
    <p:sldId id="300" r:id="rId22"/>
    <p:sldId id="301" r:id="rId23"/>
    <p:sldId id="302" r:id="rId24"/>
    <p:sldId id="303" r:id="rId25"/>
    <p:sldId id="304" r:id="rId26"/>
    <p:sldId id="306" r:id="rId27"/>
    <p:sldId id="322" r:id="rId28"/>
    <p:sldId id="323" r:id="rId29"/>
    <p:sldId id="324" r:id="rId30"/>
    <p:sldId id="277" r:id="rId31"/>
    <p:sldId id="278" r:id="rId32"/>
    <p:sldId id="279" r:id="rId33"/>
    <p:sldId id="320" r:id="rId34"/>
    <p:sldId id="280" r:id="rId35"/>
    <p:sldId id="281" r:id="rId36"/>
    <p:sldId id="282" r:id="rId37"/>
    <p:sldId id="283" r:id="rId38"/>
    <p:sldId id="284" r:id="rId39"/>
    <p:sldId id="285" r:id="rId40"/>
    <p:sldId id="286" r:id="rId41"/>
    <p:sldId id="308" r:id="rId42"/>
    <p:sldId id="309" r:id="rId43"/>
    <p:sldId id="307" r:id="rId44"/>
    <p:sldId id="311" r:id="rId45"/>
    <p:sldId id="313" r:id="rId46"/>
    <p:sldId id="314" r:id="rId47"/>
    <p:sldId id="312" r:id="rId48"/>
    <p:sldId id="310" r:id="rId49"/>
    <p:sldId id="315" r:id="rId50"/>
    <p:sldId id="317" r:id="rId51"/>
    <p:sldId id="316" r:id="rId52"/>
    <p:sldId id="318" r:id="rId53"/>
    <p:sldId id="319" r:id="rId54"/>
    <p:sldId id="288" r:id="rId55"/>
    <p:sldId id="321" r:id="rId56"/>
    <p:sldId id="289" r:id="rId57"/>
    <p:sldId id="295" r:id="rId5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46"/>
    <p:restoredTop sz="87014"/>
  </p:normalViewPr>
  <p:slideViewPr>
    <p:cSldViewPr snapToGrid="0" snapToObjects="1">
      <p:cViewPr varScale="1">
        <p:scale>
          <a:sx n="50" d="100"/>
          <a:sy n="50" d="100"/>
        </p:scale>
        <p:origin x="1838"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국가암호공모전 </a:t>
            </a:r>
            <a:r>
              <a:rPr lang="en-US" altLang="ko-KR" dirty="0"/>
              <a:t>2</a:t>
            </a:r>
            <a:r>
              <a:rPr lang="ko-KR" altLang="en-US" dirty="0"/>
              <a:t>차 밑에 부제목으로</a:t>
            </a:r>
            <a:endParaRPr lang="en-US" dirty="0"/>
          </a:p>
        </p:txBody>
      </p:sp>
    </p:spTree>
    <p:extLst>
      <p:ext uri="{BB962C8B-B14F-4D97-AF65-F5344CB8AC3E}">
        <p14:creationId xmlns:p14="http://schemas.microsoft.com/office/powerpoint/2010/main" val="27445765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Shape 279"/>
          <p:cNvSpPr>
            <a:spLocks noGrp="1" noRot="1" noChangeAspect="1"/>
          </p:cNvSpPr>
          <p:nvPr>
            <p:ph type="sldImg"/>
          </p:nvPr>
        </p:nvSpPr>
        <p:spPr>
          <a:prstGeom prst="rect">
            <a:avLst/>
          </a:prstGeom>
        </p:spPr>
        <p:txBody>
          <a:bodyPr/>
          <a:lstStyle/>
          <a:p>
            <a:endParaRPr/>
          </a:p>
        </p:txBody>
      </p:sp>
      <p:sp>
        <p:nvSpPr>
          <p:cNvPr id="280" name="Shape 280"/>
          <p:cNvSpPr>
            <a:spLocks noGrp="1"/>
          </p:cNvSpPr>
          <p:nvPr>
            <p:ph type="body" sz="quarter" idx="1"/>
          </p:nvPr>
        </p:nvSpPr>
        <p:spPr>
          <a:prstGeom prst="rect">
            <a:avLst/>
          </a:prstGeom>
        </p:spPr>
        <p:txBody>
          <a:bodyPr/>
          <a:lstStyle/>
          <a:p>
            <a:r>
              <a:rPr lang="ko-KR" altLang="en-US" dirty="0"/>
              <a:t>예외 상황은 모두 기름 탱크를 조작했을 때 혹은 주유기를 조작했을 때 발생</a:t>
            </a:r>
            <a:endParaRPr lang="en-US" altLang="ko-KR" dirty="0"/>
          </a:p>
          <a:p>
            <a:endParaRPr lang="en-US" altLang="ko-KR" dirty="0"/>
          </a:p>
          <a:p>
            <a:r>
              <a:rPr lang="ko-KR" altLang="en-US" dirty="0"/>
              <a:t>지금까지의 솔루션은 기름 탱크를 조작했을 때 알아낼 수 있는 방법이 없었음</a:t>
            </a:r>
            <a:endParaRPr lang="en-US" altLang="ko-KR" dirty="0"/>
          </a:p>
          <a:p>
            <a:r>
              <a:rPr lang="ko-KR" altLang="en-US" dirty="0"/>
              <a:t>주유기 조작만 방지할 수 있었음</a:t>
            </a:r>
            <a:r>
              <a:rPr lang="en-US" altLang="ko-KR" dirty="0"/>
              <a:t>.</a:t>
            </a:r>
          </a:p>
        </p:txBody>
      </p:sp>
    </p:spTree>
    <p:extLst>
      <p:ext uri="{BB962C8B-B14F-4D97-AF65-F5344CB8AC3E}">
        <p14:creationId xmlns:p14="http://schemas.microsoft.com/office/powerpoint/2010/main" val="452204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noRot="1" noChangeAspect="1"/>
          </p:cNvSpPr>
          <p:nvPr>
            <p:ph type="sldImg"/>
          </p:nvPr>
        </p:nvSpPr>
        <p:spPr>
          <a:prstGeom prst="rect">
            <a:avLst/>
          </a:prstGeom>
        </p:spPr>
        <p:txBody>
          <a:bodyPr/>
          <a:lstStyle/>
          <a:p>
            <a:endParaRPr/>
          </a:p>
        </p:txBody>
      </p:sp>
      <p:sp>
        <p:nvSpPr>
          <p:cNvPr id="286" name="Shape 286"/>
          <p:cNvSpPr>
            <a:spLocks noGrp="1"/>
          </p:cNvSpPr>
          <p:nvPr>
            <p:ph type="body" sz="quarter" idx="1"/>
          </p:nvPr>
        </p:nvSpPr>
        <p:spPr>
          <a:prstGeom prst="rect">
            <a:avLst/>
          </a:prstGeom>
        </p:spPr>
        <p:txBody>
          <a:bodyPr/>
          <a:lstStyle/>
          <a:p>
            <a:r>
              <a:rPr dirty="0"/>
              <a:t>10분마다 </a:t>
            </a:r>
            <a:r>
              <a:rPr dirty="0" err="1"/>
              <a:t>한</a:t>
            </a:r>
            <a:r>
              <a:rPr dirty="0"/>
              <a:t> </a:t>
            </a:r>
            <a:r>
              <a:rPr dirty="0" err="1"/>
              <a:t>번</a:t>
            </a:r>
            <a:r>
              <a:rPr dirty="0"/>
              <a:t> </a:t>
            </a:r>
            <a:r>
              <a:rPr dirty="0" err="1"/>
              <a:t>측정할</a:t>
            </a:r>
            <a:r>
              <a:rPr dirty="0"/>
              <a:t> </a:t>
            </a:r>
            <a:r>
              <a:rPr dirty="0" err="1"/>
              <a:t>때</a:t>
            </a:r>
            <a:r>
              <a:rPr dirty="0"/>
              <a:t> </a:t>
            </a:r>
            <a:r>
              <a:rPr dirty="0" err="1"/>
              <a:t>이상이</a:t>
            </a:r>
            <a:r>
              <a:rPr dirty="0"/>
              <a:t> </a:t>
            </a:r>
            <a:r>
              <a:rPr dirty="0" err="1"/>
              <a:t>생기는</a:t>
            </a:r>
            <a:r>
              <a:rPr dirty="0"/>
              <a:t> </a:t>
            </a:r>
            <a:r>
              <a:rPr dirty="0" err="1"/>
              <a:t>케이스도</a:t>
            </a:r>
            <a:r>
              <a:rPr dirty="0"/>
              <a:t> </a:t>
            </a:r>
            <a:r>
              <a:rPr dirty="0" err="1"/>
              <a:t>체크</a:t>
            </a:r>
            <a:endParaRPr lang="en-US" dirty="0"/>
          </a:p>
          <a:p>
            <a:endParaRPr lang="en-US" dirty="0"/>
          </a:p>
          <a:p>
            <a:r>
              <a:rPr lang="ko-KR" altLang="en-US" dirty="0"/>
              <a:t>경유가 유입되었는지 불순물이 유입되었는지 판단 가능</a:t>
            </a:r>
            <a:r>
              <a:rPr lang="en-US" altLang="ko-KR" dirty="0"/>
              <a:t>?</a:t>
            </a:r>
          </a:p>
          <a:p>
            <a:endParaRPr lang="en-US" dirty="0"/>
          </a:p>
          <a:p>
            <a:r>
              <a:rPr lang="ko-KR" altLang="en-US" dirty="0"/>
              <a:t>코드 수정 필요</a:t>
            </a:r>
            <a:r>
              <a:rPr lang="en-US" altLang="ko-KR" dirty="0"/>
              <a:t>..!!</a:t>
            </a:r>
            <a:r>
              <a:rPr lang="ko-KR" altLang="en-US" dirty="0"/>
              <a:t> 이상적인 시스템이기 때문에 </a:t>
            </a:r>
            <a:r>
              <a:rPr lang="ko-KR" altLang="en-US" dirty="0" err="1"/>
              <a:t>식별값을</a:t>
            </a:r>
            <a:r>
              <a:rPr lang="ko-KR" altLang="en-US" dirty="0"/>
              <a:t> 넣는 부분 필요</a:t>
            </a:r>
            <a:endParaRPr dirty="0"/>
          </a:p>
        </p:txBody>
      </p:sp>
    </p:spTree>
    <p:extLst>
      <p:ext uri="{BB962C8B-B14F-4D97-AF65-F5344CB8AC3E}">
        <p14:creationId xmlns:p14="http://schemas.microsoft.com/office/powerpoint/2010/main" val="661010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Shape 291"/>
          <p:cNvSpPr>
            <a:spLocks noGrp="1" noRot="1" noChangeAspect="1"/>
          </p:cNvSpPr>
          <p:nvPr>
            <p:ph type="sldImg"/>
          </p:nvPr>
        </p:nvSpPr>
        <p:spPr>
          <a:prstGeom prst="rect">
            <a:avLst/>
          </a:prstGeom>
        </p:spPr>
        <p:txBody>
          <a:bodyPr/>
          <a:lstStyle/>
          <a:p>
            <a:endParaRPr/>
          </a:p>
        </p:txBody>
      </p:sp>
      <p:sp>
        <p:nvSpPr>
          <p:cNvPr id="292" name="Shape 292"/>
          <p:cNvSpPr>
            <a:spLocks noGrp="1"/>
          </p:cNvSpPr>
          <p:nvPr>
            <p:ph type="body" sz="quarter" idx="1"/>
          </p:nvPr>
        </p:nvSpPr>
        <p:spPr>
          <a:prstGeom prst="rect">
            <a:avLst/>
          </a:prstGeom>
        </p:spPr>
        <p:txBody>
          <a:bodyPr/>
          <a:lstStyle/>
          <a:p>
            <a:r>
              <a:t>10분마다 한 번 측정할 때 이상이 생기는 케이스도 체크</a:t>
            </a:r>
          </a:p>
        </p:txBody>
      </p:sp>
    </p:spTree>
    <p:extLst>
      <p:ext uri="{BB962C8B-B14F-4D97-AF65-F5344CB8AC3E}">
        <p14:creationId xmlns:p14="http://schemas.microsoft.com/office/powerpoint/2010/main" val="1235373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p>
            <a:r>
              <a:t>10분마다 한 번 측정할 때 이상이 생기는 케이스도 체크</a:t>
            </a:r>
          </a:p>
          <a:p>
            <a:endParaRPr/>
          </a:p>
          <a:p>
            <a:r>
              <a:t>주유상황이 아닐 때</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Shape 303"/>
          <p:cNvSpPr>
            <a:spLocks noGrp="1" noRot="1" noChangeAspect="1"/>
          </p:cNvSpPr>
          <p:nvPr>
            <p:ph type="sldImg"/>
          </p:nvPr>
        </p:nvSpPr>
        <p:spPr>
          <a:prstGeom prst="rect">
            <a:avLst/>
          </a:prstGeom>
        </p:spPr>
        <p:txBody>
          <a:bodyPr/>
          <a:lstStyle/>
          <a:p>
            <a:endParaRPr/>
          </a:p>
        </p:txBody>
      </p:sp>
      <p:sp>
        <p:nvSpPr>
          <p:cNvPr id="304" name="Shape 304"/>
          <p:cNvSpPr>
            <a:spLocks noGrp="1"/>
          </p:cNvSpPr>
          <p:nvPr>
            <p:ph type="body" sz="quarter" idx="1"/>
          </p:nvPr>
        </p:nvSpPr>
        <p:spPr>
          <a:prstGeom prst="rect">
            <a:avLst/>
          </a:prstGeom>
        </p:spPr>
        <p:txBody>
          <a:bodyPr/>
          <a:lstStyle/>
          <a:p>
            <a:r>
              <a:t>10분마다 한 번 측정할 때 이상이 생기는 케이스도 체크</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3,</a:t>
            </a:r>
            <a:r>
              <a:rPr lang="ko-KR" altLang="en-US" dirty="0"/>
              <a:t> </a:t>
            </a:r>
            <a:r>
              <a:rPr lang="en-US" altLang="ko-KR" dirty="0"/>
              <a:t>4</a:t>
            </a:r>
            <a:r>
              <a:rPr lang="ko-KR" altLang="en-US" dirty="0"/>
              <a:t>번을 진행하면 어차피 같은 </a:t>
            </a:r>
            <a:r>
              <a:rPr lang="ko-KR" altLang="en-US" dirty="0" err="1"/>
              <a:t>스마트컨트랙트</a:t>
            </a:r>
            <a:r>
              <a:rPr lang="ko-KR" altLang="en-US" dirty="0"/>
              <a:t> 메서드를 호출하므로</a:t>
            </a:r>
            <a:endParaRPr lang="en-US" altLang="ko-KR" dirty="0"/>
          </a:p>
          <a:p>
            <a:r>
              <a:rPr lang="ko-KR" altLang="en-US" dirty="0"/>
              <a:t>동일한 이벤트 로그가 등장한다</a:t>
            </a:r>
            <a:r>
              <a:rPr lang="en-US" altLang="ko-KR" dirty="0"/>
              <a:t>.</a:t>
            </a:r>
            <a:endParaRPr lang="en-US" dirty="0"/>
          </a:p>
        </p:txBody>
      </p:sp>
    </p:spTree>
    <p:extLst>
      <p:ext uri="{BB962C8B-B14F-4D97-AF65-F5344CB8AC3E}">
        <p14:creationId xmlns:p14="http://schemas.microsoft.com/office/powerpoint/2010/main" val="3263141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Shape 320"/>
          <p:cNvSpPr>
            <a:spLocks noGrp="1" noRot="1" noChangeAspect="1"/>
          </p:cNvSpPr>
          <p:nvPr>
            <p:ph type="sldImg"/>
          </p:nvPr>
        </p:nvSpPr>
        <p:spPr>
          <a:prstGeom prst="rect">
            <a:avLst/>
          </a:prstGeom>
        </p:spPr>
        <p:txBody>
          <a:bodyPr/>
          <a:lstStyle/>
          <a:p>
            <a:endParaRPr/>
          </a:p>
        </p:txBody>
      </p:sp>
      <p:sp>
        <p:nvSpPr>
          <p:cNvPr id="321" name="Shape 321"/>
          <p:cNvSpPr>
            <a:spLocks noGrp="1"/>
          </p:cNvSpPr>
          <p:nvPr>
            <p:ph type="body" sz="quarter" idx="1"/>
          </p:nvPr>
        </p:nvSpPr>
        <p:spPr>
          <a:prstGeom prst="rect">
            <a:avLst/>
          </a:prstGeom>
        </p:spPr>
        <p:txBody>
          <a:bodyPr/>
          <a:lstStyle/>
          <a:p>
            <a:r>
              <a:rPr dirty="0" err="1"/>
              <a:t>가짜</a:t>
            </a:r>
            <a:r>
              <a:rPr dirty="0"/>
              <a:t> </a:t>
            </a:r>
            <a:r>
              <a:rPr dirty="0" err="1"/>
              <a:t>석유</a:t>
            </a:r>
            <a:r>
              <a:rPr dirty="0"/>
              <a:t> </a:t>
            </a:r>
            <a:r>
              <a:rPr dirty="0" err="1"/>
              <a:t>만드는</a:t>
            </a:r>
            <a:r>
              <a:rPr dirty="0"/>
              <a:t> </a:t>
            </a:r>
            <a:r>
              <a:rPr dirty="0" err="1"/>
              <a:t>방법이</a:t>
            </a:r>
            <a:r>
              <a:rPr dirty="0"/>
              <a:t> </a:t>
            </a:r>
            <a:r>
              <a:rPr dirty="0" err="1"/>
              <a:t>등유</a:t>
            </a:r>
            <a:r>
              <a:rPr dirty="0"/>
              <a:t> 6: </a:t>
            </a:r>
            <a:r>
              <a:rPr dirty="0" err="1"/>
              <a:t>경유</a:t>
            </a:r>
            <a:r>
              <a:rPr dirty="0"/>
              <a:t> 1</a:t>
            </a:r>
          </a:p>
          <a:p>
            <a:r>
              <a:rPr dirty="0" err="1"/>
              <a:t>탱크에</a:t>
            </a:r>
            <a:r>
              <a:rPr dirty="0"/>
              <a:t> </a:t>
            </a:r>
            <a:r>
              <a:rPr dirty="0" err="1"/>
              <a:t>이미</a:t>
            </a:r>
            <a:r>
              <a:rPr dirty="0"/>
              <a:t> </a:t>
            </a:r>
            <a:r>
              <a:rPr dirty="0" err="1"/>
              <a:t>기름이</a:t>
            </a:r>
            <a:r>
              <a:rPr dirty="0"/>
              <a:t> </a:t>
            </a:r>
            <a:r>
              <a:rPr dirty="0" err="1"/>
              <a:t>공급된</a:t>
            </a:r>
            <a:r>
              <a:rPr dirty="0"/>
              <a:t> </a:t>
            </a:r>
            <a:r>
              <a:rPr dirty="0" err="1"/>
              <a:t>상황에서</a:t>
            </a:r>
            <a:r>
              <a:rPr dirty="0"/>
              <a:t> </a:t>
            </a:r>
          </a:p>
          <a:p>
            <a:endParaRPr dirty="0"/>
          </a:p>
          <a:p>
            <a:r>
              <a:rPr dirty="0" err="1"/>
              <a:t>정확한</a:t>
            </a:r>
            <a:r>
              <a:rPr dirty="0"/>
              <a:t> </a:t>
            </a:r>
            <a:r>
              <a:rPr dirty="0" err="1"/>
              <a:t>성분</a:t>
            </a:r>
            <a:r>
              <a:rPr dirty="0"/>
              <a:t> </a:t>
            </a:r>
            <a:r>
              <a:rPr dirty="0" err="1"/>
              <a:t>분석은</a:t>
            </a:r>
            <a:r>
              <a:rPr dirty="0"/>
              <a:t> </a:t>
            </a:r>
            <a:r>
              <a:rPr dirty="0" err="1"/>
              <a:t>되지</a:t>
            </a:r>
            <a:r>
              <a:rPr dirty="0"/>
              <a:t> </a:t>
            </a:r>
            <a:r>
              <a:rPr dirty="0" err="1"/>
              <a:t>않지만</a:t>
            </a:r>
            <a:r>
              <a:rPr dirty="0"/>
              <a:t> </a:t>
            </a:r>
            <a:r>
              <a:rPr dirty="0" err="1"/>
              <a:t>어느정도</a:t>
            </a:r>
            <a:r>
              <a:rPr dirty="0"/>
              <a:t> </a:t>
            </a:r>
            <a:r>
              <a:rPr dirty="0" err="1"/>
              <a:t>잡아낼</a:t>
            </a:r>
            <a:r>
              <a:rPr dirty="0"/>
              <a:t> </a:t>
            </a:r>
            <a:r>
              <a:rPr dirty="0" err="1"/>
              <a:t>수는</a:t>
            </a:r>
            <a:r>
              <a:rPr dirty="0"/>
              <a:t> </a:t>
            </a:r>
            <a:r>
              <a:rPr dirty="0" err="1"/>
              <a:t>있다</a:t>
            </a:r>
            <a:r>
              <a:rPr dirty="0"/>
              <a:t>. 10분 </a:t>
            </a:r>
            <a:r>
              <a:rPr dirty="0" err="1"/>
              <a:t>마다</a:t>
            </a:r>
            <a:r>
              <a:rPr dirty="0"/>
              <a:t> </a:t>
            </a:r>
            <a:r>
              <a:rPr dirty="0" err="1"/>
              <a:t>측정을</a:t>
            </a:r>
            <a:r>
              <a:rPr dirty="0"/>
              <a:t> </a:t>
            </a:r>
            <a:r>
              <a:rPr dirty="0" err="1"/>
              <a:t>하고</a:t>
            </a:r>
            <a:r>
              <a:rPr dirty="0"/>
              <a:t> </a:t>
            </a:r>
            <a:r>
              <a:rPr dirty="0" err="1"/>
              <a:t>트랜잭션을</a:t>
            </a:r>
            <a:r>
              <a:rPr dirty="0"/>
              <a:t> </a:t>
            </a:r>
            <a:r>
              <a:rPr dirty="0" err="1"/>
              <a:t>전송하기</a:t>
            </a:r>
            <a:r>
              <a:rPr dirty="0"/>
              <a:t> </a:t>
            </a:r>
            <a:r>
              <a:rPr dirty="0" err="1"/>
              <a:t>때문에</a:t>
            </a:r>
            <a:r>
              <a:rPr dirty="0"/>
              <a:t>.</a:t>
            </a:r>
          </a:p>
          <a:p>
            <a:endParaRPr dirty="0"/>
          </a:p>
          <a:p>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기존에 있던 성분 분석 센서는 구현하지 못했음</a:t>
            </a:r>
            <a:r>
              <a:rPr lang="en-US" altLang="ko-KR" dirty="0"/>
              <a:t>.</a:t>
            </a:r>
          </a:p>
          <a:p>
            <a:endParaRPr lang="en-US" dirty="0"/>
          </a:p>
        </p:txBody>
      </p:sp>
    </p:spTree>
    <p:extLst>
      <p:ext uri="{BB962C8B-B14F-4D97-AF65-F5344CB8AC3E}">
        <p14:creationId xmlns:p14="http://schemas.microsoft.com/office/powerpoint/2010/main" val="40657222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기름을 공급하는 스마트 </a:t>
            </a:r>
            <a:r>
              <a:rPr lang="ko-KR" altLang="en-US" dirty="0" err="1"/>
              <a:t>컨트랙트</a:t>
            </a:r>
            <a:r>
              <a:rPr lang="ko-KR" altLang="en-US" dirty="0"/>
              <a:t> 함수 호출 </a:t>
            </a:r>
            <a:r>
              <a:rPr lang="en-US" altLang="ko-KR" dirty="0"/>
              <a:t>(</a:t>
            </a:r>
            <a:r>
              <a:rPr lang="ko-KR" altLang="en-US" dirty="0"/>
              <a:t>트랜잭션 발생</a:t>
            </a:r>
            <a:r>
              <a:rPr lang="en-US" altLang="ko-KR" dirty="0"/>
              <a:t>)</a:t>
            </a:r>
          </a:p>
          <a:p>
            <a:endParaRPr lang="en-US" dirty="0"/>
          </a:p>
        </p:txBody>
      </p:sp>
    </p:spTree>
    <p:extLst>
      <p:ext uri="{BB962C8B-B14F-4D97-AF65-F5344CB8AC3E}">
        <p14:creationId xmlns:p14="http://schemas.microsoft.com/office/powerpoint/2010/main" val="26213166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실제 기름 탱크에 기름을 주입</a:t>
            </a:r>
            <a:endParaRPr lang="en-US" altLang="ko-KR" dirty="0"/>
          </a:p>
          <a:p>
            <a:r>
              <a:rPr lang="ko-KR" altLang="en-US" dirty="0" err="1"/>
              <a:t>수위센서는</a:t>
            </a:r>
            <a:r>
              <a:rPr lang="ko-KR" altLang="en-US" dirty="0"/>
              <a:t> 이를 측정해서 정확히 얼마만큼의 기름이 공급되었는지 파악</a:t>
            </a:r>
            <a:endParaRPr lang="en-US" dirty="0"/>
          </a:p>
        </p:txBody>
      </p:sp>
    </p:spTree>
    <p:extLst>
      <p:ext uri="{BB962C8B-B14F-4D97-AF65-F5344CB8AC3E}">
        <p14:creationId xmlns:p14="http://schemas.microsoft.com/office/powerpoint/2010/main" val="291868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a:spLocks noGrp="1" noRot="1" noChangeAspect="1"/>
          </p:cNvSpPr>
          <p:nvPr>
            <p:ph type="sldImg"/>
          </p:nvPr>
        </p:nvSpPr>
        <p:spPr>
          <a:prstGeom prst="rect">
            <a:avLst/>
          </a:prstGeom>
        </p:spPr>
        <p:txBody>
          <a:bodyPr/>
          <a:lstStyle/>
          <a:p>
            <a:endParaRPr/>
          </a:p>
        </p:txBody>
      </p:sp>
      <p:sp>
        <p:nvSpPr>
          <p:cNvPr id="127" name="Shape 127"/>
          <p:cNvSpPr>
            <a:spLocks noGrp="1"/>
          </p:cNvSpPr>
          <p:nvPr>
            <p:ph type="body" sz="quarter" idx="1"/>
          </p:nvPr>
        </p:nvSpPr>
        <p:spPr>
          <a:prstGeom prst="rect">
            <a:avLst/>
          </a:prstGeom>
        </p:spPr>
        <p:txBody>
          <a:bodyPr/>
          <a:lstStyle/>
          <a:p>
            <a:r>
              <a:t>다음과 같습니다. (시간 절약)</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err="1"/>
              <a:t>라즈베리</a:t>
            </a:r>
            <a:r>
              <a:rPr lang="ko-KR" altLang="en-US" dirty="0"/>
              <a:t> 파이에서 </a:t>
            </a:r>
            <a:r>
              <a:rPr lang="ko-KR" altLang="en-US" dirty="0" err="1"/>
              <a:t>이더리움</a:t>
            </a:r>
            <a:r>
              <a:rPr lang="ko-KR" altLang="en-US" dirty="0"/>
              <a:t> 트랜잭션을 발생</a:t>
            </a:r>
            <a:endParaRPr lang="en-US" altLang="ko-KR" dirty="0"/>
          </a:p>
          <a:p>
            <a:r>
              <a:rPr lang="en-US" dirty="0" err="1"/>
              <a:t>eth.pendingTransaction</a:t>
            </a:r>
            <a:r>
              <a:rPr lang="en-US" dirty="0"/>
              <a:t> </a:t>
            </a:r>
            <a:r>
              <a:rPr lang="ko-KR" altLang="en-US" dirty="0"/>
              <a:t>명령 결과 로그로 확인</a:t>
            </a:r>
            <a:endParaRPr lang="en-US" altLang="ko-KR" dirty="0"/>
          </a:p>
          <a:p>
            <a:endParaRPr lang="en-US" altLang="ko-KR" dirty="0"/>
          </a:p>
          <a:p>
            <a:endParaRPr lang="en-US" altLang="ko-KR" dirty="0"/>
          </a:p>
          <a:p>
            <a:endParaRPr lang="en-US" dirty="0"/>
          </a:p>
          <a:p>
            <a:endParaRPr lang="en-US" dirty="0"/>
          </a:p>
        </p:txBody>
      </p:sp>
    </p:spTree>
    <p:extLst>
      <p:ext uri="{BB962C8B-B14F-4D97-AF65-F5344CB8AC3E}">
        <p14:creationId xmlns:p14="http://schemas.microsoft.com/office/powerpoint/2010/main" val="25806794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100L</a:t>
            </a:r>
            <a:r>
              <a:rPr lang="ko-KR" altLang="en-US" dirty="0"/>
              <a:t>가 있었고 </a:t>
            </a:r>
            <a:r>
              <a:rPr lang="en-US" altLang="ko-KR" dirty="0"/>
              <a:t>20L</a:t>
            </a:r>
            <a:r>
              <a:rPr lang="ko-KR" altLang="en-US" dirty="0" err="1"/>
              <a:t>를</a:t>
            </a:r>
            <a:r>
              <a:rPr lang="ko-KR" altLang="en-US" dirty="0"/>
              <a:t> 주유했으면 </a:t>
            </a:r>
            <a:r>
              <a:rPr lang="en-US" altLang="ko-KR" dirty="0"/>
              <a:t>80L</a:t>
            </a:r>
            <a:r>
              <a:rPr lang="ko-KR" altLang="en-US" dirty="0"/>
              <a:t>가 남아 있어야 하는데</a:t>
            </a:r>
            <a:endParaRPr lang="en-US" altLang="ko-KR" dirty="0"/>
          </a:p>
          <a:p>
            <a:r>
              <a:rPr lang="ko-KR" altLang="en-US" dirty="0"/>
              <a:t>훨씬 부족한 상황 </a:t>
            </a:r>
            <a:r>
              <a:rPr lang="en-US" altLang="ko-KR" dirty="0"/>
              <a:t>–</a:t>
            </a:r>
            <a:r>
              <a:rPr lang="ko-KR" altLang="en-US" dirty="0"/>
              <a:t> 불법적인 추출이 발생</a:t>
            </a:r>
            <a:endParaRPr lang="en-US" dirty="0"/>
          </a:p>
        </p:txBody>
      </p:sp>
    </p:spTree>
    <p:extLst>
      <p:ext uri="{BB962C8B-B14F-4D97-AF65-F5344CB8AC3E}">
        <p14:creationId xmlns:p14="http://schemas.microsoft.com/office/powerpoint/2010/main" val="36025657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eth.pendingTransaction</a:t>
            </a:r>
            <a:r>
              <a:rPr lang="en-US" dirty="0"/>
              <a:t> </a:t>
            </a:r>
            <a:r>
              <a:rPr lang="ko-KR" altLang="en-US" dirty="0"/>
              <a:t>메서드를 통해 관련 트랜잭션이 발생한 것을 확인 후 </a:t>
            </a:r>
            <a:r>
              <a:rPr lang="ko-KR" altLang="en-US" dirty="0" err="1"/>
              <a:t>마이닝</a:t>
            </a:r>
            <a:r>
              <a:rPr lang="ko-KR" altLang="en-US" dirty="0"/>
              <a:t> </a:t>
            </a:r>
            <a:r>
              <a:rPr lang="en-US" altLang="ko-KR" dirty="0"/>
              <a:t>(</a:t>
            </a:r>
            <a:r>
              <a:rPr lang="ko-KR" altLang="en-US" dirty="0" err="1"/>
              <a:t>블록체인에</a:t>
            </a:r>
            <a:r>
              <a:rPr lang="ko-KR" altLang="en-US" dirty="0"/>
              <a:t> 기록</a:t>
            </a:r>
            <a:r>
              <a:rPr lang="en-US" altLang="ko-KR" dirty="0"/>
              <a:t>)</a:t>
            </a:r>
          </a:p>
          <a:p>
            <a:endParaRPr lang="en-US" altLang="ko-KR" dirty="0"/>
          </a:p>
        </p:txBody>
      </p:sp>
    </p:spTree>
    <p:extLst>
      <p:ext uri="{BB962C8B-B14F-4D97-AF65-F5344CB8AC3E}">
        <p14:creationId xmlns:p14="http://schemas.microsoft.com/office/powerpoint/2010/main" val="5957789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100L</a:t>
            </a:r>
            <a:r>
              <a:rPr lang="ko-KR" altLang="en-US" dirty="0"/>
              <a:t>가 있었고 </a:t>
            </a:r>
            <a:r>
              <a:rPr lang="en-US" altLang="ko-KR" dirty="0"/>
              <a:t>20L</a:t>
            </a:r>
            <a:r>
              <a:rPr lang="ko-KR" altLang="en-US" dirty="0" err="1"/>
              <a:t>를</a:t>
            </a:r>
            <a:r>
              <a:rPr lang="ko-KR" altLang="en-US" dirty="0"/>
              <a:t> 주유했으면 </a:t>
            </a:r>
            <a:r>
              <a:rPr lang="en-US" altLang="ko-KR" dirty="0"/>
              <a:t>80L</a:t>
            </a:r>
            <a:r>
              <a:rPr lang="ko-KR" altLang="en-US" dirty="0"/>
              <a:t>가 남아 있어야 하는데</a:t>
            </a:r>
            <a:endParaRPr lang="en-US" altLang="ko-KR" dirty="0"/>
          </a:p>
          <a:p>
            <a:r>
              <a:rPr lang="ko-KR" altLang="en-US" dirty="0"/>
              <a:t>훨씬 부족한 상황 </a:t>
            </a:r>
            <a:r>
              <a:rPr lang="en-US" altLang="ko-KR" dirty="0"/>
              <a:t>–</a:t>
            </a:r>
            <a:r>
              <a:rPr lang="ko-KR" altLang="en-US" dirty="0"/>
              <a:t> 불법적인 추출이 발생</a:t>
            </a:r>
            <a:endParaRPr lang="en-US" dirty="0"/>
          </a:p>
        </p:txBody>
      </p:sp>
    </p:spTree>
    <p:extLst>
      <p:ext uri="{BB962C8B-B14F-4D97-AF65-F5344CB8AC3E}">
        <p14:creationId xmlns:p14="http://schemas.microsoft.com/office/powerpoint/2010/main" val="9219075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Shape 426"/>
          <p:cNvSpPr>
            <a:spLocks noGrp="1" noRot="1" noChangeAspect="1"/>
          </p:cNvSpPr>
          <p:nvPr>
            <p:ph type="sldImg"/>
          </p:nvPr>
        </p:nvSpPr>
        <p:spPr>
          <a:prstGeom prst="rect">
            <a:avLst/>
          </a:prstGeom>
        </p:spPr>
        <p:txBody>
          <a:bodyPr/>
          <a:lstStyle/>
          <a:p>
            <a:endParaRPr/>
          </a:p>
        </p:txBody>
      </p:sp>
      <p:sp>
        <p:nvSpPr>
          <p:cNvPr id="427" name="Shape 427"/>
          <p:cNvSpPr>
            <a:spLocks noGrp="1"/>
          </p:cNvSpPr>
          <p:nvPr>
            <p:ph type="body" sz="quarter" idx="1"/>
          </p:nvPr>
        </p:nvSpPr>
        <p:spPr>
          <a:prstGeom prst="rect">
            <a:avLst/>
          </a:prstGeom>
        </p:spPr>
        <p:txBody>
          <a:bodyPr/>
          <a:lstStyle/>
          <a:p>
            <a:r>
              <a:t>주유가 끝났을 때 혹은 10분이 지났을  체크하는 상황</a:t>
            </a:r>
          </a:p>
          <a:p>
            <a:endParaRPr/>
          </a:p>
          <a:p>
            <a:r>
              <a:t>합당하게</a:t>
            </a:r>
          </a:p>
          <a:p>
            <a:r>
              <a:t>갑자기 늘어날 때</a:t>
            </a:r>
          </a:p>
          <a:p>
            <a:r>
              <a:t>갑자기 줄어들 떄</a:t>
            </a:r>
          </a:p>
          <a:p>
            <a:r>
              <a:t>특이사항 2가지</a:t>
            </a:r>
          </a:p>
          <a:p>
            <a:r>
              <a:t>정상상황 1가지</a:t>
            </a:r>
          </a:p>
          <a:p>
            <a:r>
              <a:t>이상한 상황1가지 (원래 있어야하는 양보다 적거나 많을 때)</a:t>
            </a:r>
          </a:p>
          <a:p>
            <a:endParaRPr/>
          </a:p>
          <a:p>
            <a:r>
              <a:t>저희 솔루션은 다양한 상황에 대해 대비책이 마련되어 있습니다.</a:t>
            </a:r>
          </a:p>
          <a:p>
            <a:endParaRPr/>
          </a:p>
          <a:p>
            <a:endParaRPr/>
          </a:p>
          <a:p>
            <a:r>
              <a:t>기름을 공급받을 때</a:t>
            </a:r>
          </a:p>
          <a:p>
            <a:r>
              <a:t>탱크를 청소하기 위해 기름을 전부 추출할 때</a:t>
            </a:r>
          </a:p>
          <a:p>
            <a:r>
              <a:t>정상적으로 주유가되었을 때</a:t>
            </a:r>
          </a:p>
          <a:p>
            <a:r>
              <a:t>탱크 잔량에 이상이 있을 때 발생하는 이벤트 (비정상적인 상황일 때)</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397069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AutoNum type="arabicPeriod"/>
            </a:pPr>
            <a:endParaRPr lang="en-US" altLang="ko-KR" dirty="0"/>
          </a:p>
          <a:p>
            <a:pPr marL="457200" indent="-457200">
              <a:buAutoNum type="arabicPeriod"/>
            </a:pPr>
            <a:endParaRPr lang="en-US" altLang="ko-KR" dirty="0"/>
          </a:p>
          <a:p>
            <a:pPr marL="457200" indent="-457200">
              <a:buAutoNum type="arabicPeriod"/>
            </a:pPr>
            <a:r>
              <a:rPr lang="ko-KR" altLang="en-US" dirty="0"/>
              <a:t>센서가 </a:t>
            </a:r>
            <a:r>
              <a:rPr lang="ko-KR" altLang="en-US" dirty="0" err="1"/>
              <a:t>고장나면</a:t>
            </a:r>
            <a:r>
              <a:rPr lang="en-US" altLang="ko-KR" dirty="0"/>
              <a:t>?</a:t>
            </a:r>
            <a:br>
              <a:rPr lang="en-US" altLang="ko-KR" dirty="0"/>
            </a:br>
            <a:br>
              <a:rPr lang="en-US" altLang="ko-KR" dirty="0"/>
            </a:br>
            <a:r>
              <a:rPr lang="ko-KR" altLang="en-US" dirty="0"/>
              <a:t>센서를 </a:t>
            </a:r>
            <a:r>
              <a:rPr lang="ko-KR" altLang="en-US" dirty="0" err="1"/>
              <a:t>여러개</a:t>
            </a:r>
            <a:r>
              <a:rPr lang="ko-KR" altLang="en-US" dirty="0"/>
              <a:t> 사용한다</a:t>
            </a:r>
            <a:r>
              <a:rPr lang="en-US" altLang="ko-KR" dirty="0"/>
              <a:t>.</a:t>
            </a:r>
            <a:r>
              <a:rPr lang="ko-KR" altLang="en-US" dirty="0"/>
              <a:t> 초음파 센서</a:t>
            </a:r>
            <a:r>
              <a:rPr lang="en-US" altLang="ko-KR" dirty="0"/>
              <a:t>,</a:t>
            </a:r>
            <a:r>
              <a:rPr lang="ko-KR" altLang="en-US" dirty="0"/>
              <a:t> 무게 센서 등을 이용해서 여러 개의 센서를 사용한다</a:t>
            </a:r>
            <a:r>
              <a:rPr lang="en-US" altLang="ko-KR" dirty="0"/>
              <a:t>.</a:t>
            </a:r>
            <a:br>
              <a:rPr lang="en-US" altLang="ko-KR" dirty="0"/>
            </a:br>
            <a:r>
              <a:rPr lang="ko-KR" altLang="en-US" dirty="0"/>
              <a:t>따라서 센서가 여러 개 값을 조합했을 때 비정상적인 값이 나오니까 예외 처리가 가능하고 센서가 어떤 지점에서 어떤 센서가 </a:t>
            </a:r>
            <a:r>
              <a:rPr lang="ko-KR" altLang="en-US" dirty="0" err="1"/>
              <a:t>고장낫는지</a:t>
            </a:r>
            <a:r>
              <a:rPr lang="ko-KR" altLang="en-US" dirty="0"/>
              <a:t> 알 수 있다</a:t>
            </a:r>
            <a:r>
              <a:rPr lang="en-US" altLang="ko-KR" dirty="0"/>
              <a:t>.</a:t>
            </a:r>
            <a:br>
              <a:rPr lang="en-US" altLang="ko-KR" dirty="0"/>
            </a:br>
            <a:endParaRPr lang="en-US" altLang="ko-KR" dirty="0"/>
          </a:p>
          <a:p>
            <a:pPr marL="457200" indent="-457200">
              <a:buAutoNum type="arabicPeriod"/>
            </a:pPr>
            <a:r>
              <a:rPr lang="ko-KR" altLang="en-US" dirty="0" err="1"/>
              <a:t>라즈베리파이가</a:t>
            </a:r>
            <a:r>
              <a:rPr lang="ko-KR" altLang="en-US" dirty="0"/>
              <a:t> </a:t>
            </a:r>
            <a:r>
              <a:rPr lang="ko-KR" altLang="en-US" dirty="0" err="1"/>
              <a:t>고장나면</a:t>
            </a:r>
            <a:r>
              <a:rPr lang="en-US" altLang="ko-KR" dirty="0"/>
              <a:t>?</a:t>
            </a:r>
            <a:br>
              <a:rPr lang="en-US" altLang="ko-KR" dirty="0"/>
            </a:br>
            <a:br>
              <a:rPr lang="en-US" altLang="ko-KR" dirty="0"/>
            </a:br>
            <a:r>
              <a:rPr lang="ko-KR" altLang="en-US" dirty="0"/>
              <a:t>트랜잭션이 발생하지 않을 것이고 이는 </a:t>
            </a:r>
            <a:r>
              <a:rPr lang="ko-KR" altLang="en-US" dirty="0" err="1"/>
              <a:t>정유사</a:t>
            </a:r>
            <a:r>
              <a:rPr lang="ko-KR" altLang="en-US" dirty="0"/>
              <a:t> 노드에서 판단 가능</a:t>
            </a:r>
            <a:r>
              <a:rPr lang="en-US" altLang="ko-KR" dirty="0"/>
              <a:t>.</a:t>
            </a:r>
            <a:br>
              <a:rPr lang="en-US" altLang="ko-KR" dirty="0"/>
            </a:br>
            <a:r>
              <a:rPr lang="ko-KR" altLang="en-US" dirty="0"/>
              <a:t>어떤 주유소에서 트랜잭션이 발생하지 않았는지 파악 가능</a:t>
            </a:r>
            <a:r>
              <a:rPr lang="en-US" altLang="ko-KR" dirty="0"/>
              <a:t>.</a:t>
            </a:r>
            <a:br>
              <a:rPr lang="en-US" altLang="ko-KR" dirty="0"/>
            </a:br>
            <a:br>
              <a:rPr lang="en-US" altLang="ko-KR" dirty="0"/>
            </a:br>
            <a:endParaRPr lang="en-US" altLang="ko-KR" dirty="0"/>
          </a:p>
          <a:p>
            <a:pPr marL="457200" indent="-457200">
              <a:buAutoNum type="arabicPeriod"/>
            </a:pPr>
            <a:r>
              <a:rPr lang="ko-KR" altLang="en-US" dirty="0"/>
              <a:t>센서가 </a:t>
            </a:r>
            <a:r>
              <a:rPr lang="ko-KR" altLang="en-US" dirty="0" err="1"/>
              <a:t>고장났으면</a:t>
            </a:r>
            <a:r>
              <a:rPr lang="ko-KR" altLang="en-US" dirty="0"/>
              <a:t> 잘못된 데이터가 </a:t>
            </a:r>
            <a:r>
              <a:rPr lang="ko-KR" altLang="en-US" dirty="0" err="1"/>
              <a:t>올라갈텐데</a:t>
            </a:r>
            <a:r>
              <a:rPr lang="ko-KR" altLang="en-US" dirty="0"/>
              <a:t> 어떻게 할거냐</a:t>
            </a:r>
            <a:r>
              <a:rPr lang="en-US" altLang="ko-KR" dirty="0"/>
              <a:t>?</a:t>
            </a:r>
            <a:br>
              <a:rPr lang="en-US" altLang="ko-KR" dirty="0"/>
            </a:br>
            <a:br>
              <a:rPr lang="en-US" altLang="ko-KR" dirty="0"/>
            </a:br>
            <a:r>
              <a:rPr lang="ko-KR" altLang="en-US" dirty="0"/>
              <a:t>금융권에서 하고 있듯</a:t>
            </a:r>
            <a:r>
              <a:rPr lang="en-US" altLang="ko-KR" dirty="0"/>
              <a:t>,</a:t>
            </a:r>
            <a:r>
              <a:rPr lang="ko-KR" altLang="en-US" dirty="0"/>
              <a:t> </a:t>
            </a:r>
            <a:r>
              <a:rPr lang="ko-KR" altLang="en-US" dirty="0" err="1"/>
              <a:t>컨소시움을</a:t>
            </a:r>
            <a:r>
              <a:rPr lang="ko-KR" altLang="en-US" dirty="0"/>
              <a:t> 구성해서 하나의 </a:t>
            </a:r>
            <a:r>
              <a:rPr lang="ko-KR" altLang="en-US" dirty="0" err="1"/>
              <a:t>정유사</a:t>
            </a:r>
            <a:r>
              <a:rPr lang="ko-KR" altLang="en-US" dirty="0"/>
              <a:t> 가맹점에서 발생한 데이터의 결함 및 재조정은</a:t>
            </a:r>
            <a:br>
              <a:rPr lang="en-US" altLang="ko-KR" dirty="0"/>
            </a:br>
            <a:r>
              <a:rPr lang="ko-KR" altLang="en-US" dirty="0"/>
              <a:t>국내 대형 </a:t>
            </a:r>
            <a:r>
              <a:rPr lang="ko-KR" altLang="en-US" dirty="0" err="1"/>
              <a:t>정유사</a:t>
            </a:r>
            <a:r>
              <a:rPr lang="ko-KR" altLang="en-US" dirty="0"/>
              <a:t> </a:t>
            </a:r>
            <a:r>
              <a:rPr lang="en-US" altLang="ko-KR" dirty="0"/>
              <a:t>+</a:t>
            </a:r>
            <a:r>
              <a:rPr lang="ko-KR" altLang="en-US" dirty="0"/>
              <a:t> 석유관리자원까지 공동 검증 노드를 네트워크를 구성해서 운영</a:t>
            </a:r>
            <a:br>
              <a:rPr lang="en-US" altLang="ko-KR" dirty="0"/>
            </a:br>
            <a:r>
              <a:rPr lang="ko-KR" altLang="en-US" dirty="0"/>
              <a:t>즉 참여자를 하나의 </a:t>
            </a:r>
            <a:r>
              <a:rPr lang="ko-KR" altLang="en-US" dirty="0" err="1"/>
              <a:t>정유사가</a:t>
            </a:r>
            <a:r>
              <a:rPr lang="ko-KR" altLang="en-US" dirty="0"/>
              <a:t> 아니라 관련 경쟁사까지 서로 감사할 수 있는 체계를 구축</a:t>
            </a:r>
            <a:br>
              <a:rPr lang="en-US" altLang="ko-KR" dirty="0"/>
            </a:br>
            <a:endParaRPr lang="en-US" altLang="ko-KR" dirty="0"/>
          </a:p>
          <a:p>
            <a:pPr marL="457200" indent="-457200">
              <a:buAutoNum type="arabicPeriod"/>
            </a:pPr>
            <a:r>
              <a:rPr lang="ko-KR" altLang="en-US" dirty="0"/>
              <a:t>프로토타입에서는 </a:t>
            </a:r>
            <a:r>
              <a:rPr lang="ko-KR" altLang="en-US" dirty="0" err="1"/>
              <a:t>기름탱크에</a:t>
            </a:r>
            <a:r>
              <a:rPr lang="ko-KR" altLang="en-US" dirty="0"/>
              <a:t> 불순물 넣으면서 </a:t>
            </a:r>
            <a:r>
              <a:rPr lang="ko-KR" altLang="en-US" dirty="0" err="1"/>
              <a:t>주유기에서</a:t>
            </a:r>
            <a:r>
              <a:rPr lang="ko-KR" altLang="en-US" dirty="0"/>
              <a:t> 기름을 빼면 잡아낼 수 없지</a:t>
            </a:r>
            <a:r>
              <a:rPr lang="en-US" altLang="ko-KR" dirty="0"/>
              <a:t>?</a:t>
            </a:r>
            <a:br>
              <a:rPr lang="en-US" altLang="ko-KR" dirty="0"/>
            </a:br>
            <a:r>
              <a:rPr lang="ko-KR" altLang="en-US" dirty="0"/>
              <a:t>없는데 </a:t>
            </a:r>
            <a:r>
              <a:rPr lang="ko-KR" altLang="en-US" dirty="0" err="1"/>
              <a:t>식별센서</a:t>
            </a:r>
            <a:r>
              <a:rPr lang="ko-KR" altLang="en-US" dirty="0"/>
              <a:t> 들어간 제안한 시스템에 따르면 잡을 수 있음</a:t>
            </a:r>
            <a:r>
              <a:rPr lang="en-US" altLang="ko-KR" dirty="0"/>
              <a:t>.</a:t>
            </a:r>
            <a:br>
              <a:rPr lang="en-US" altLang="ko-KR" dirty="0"/>
            </a:br>
            <a:br>
              <a:rPr lang="en-US" altLang="ko-KR" dirty="0"/>
            </a:br>
            <a:endParaRPr lang="en-US" altLang="ko-KR" dirty="0"/>
          </a:p>
          <a:p>
            <a:pPr marL="457200" indent="-457200">
              <a:buAutoNum type="arabicPeriod"/>
            </a:pPr>
            <a:r>
              <a:rPr lang="ko-KR" altLang="en-US" dirty="0"/>
              <a:t>탱크를 청소해야 되거나 </a:t>
            </a:r>
            <a:r>
              <a:rPr lang="ko-KR" altLang="en-US" dirty="0" err="1"/>
              <a:t>정유사에서</a:t>
            </a:r>
            <a:r>
              <a:rPr lang="ko-KR" altLang="en-US" dirty="0"/>
              <a:t> 기름을 공급할 때는</a:t>
            </a:r>
            <a:r>
              <a:rPr lang="en-US" altLang="ko-KR" dirty="0"/>
              <a:t>?</a:t>
            </a:r>
            <a:br>
              <a:rPr lang="en-US" altLang="ko-KR" dirty="0"/>
            </a:br>
            <a:br>
              <a:rPr lang="en-US" altLang="ko-KR" dirty="0"/>
            </a:br>
            <a:r>
              <a:rPr lang="en-US" altLang="ko-KR" dirty="0"/>
              <a:t>5-1.</a:t>
            </a:r>
            <a:r>
              <a:rPr lang="ko-KR" altLang="en-US" dirty="0"/>
              <a:t> </a:t>
            </a:r>
            <a:r>
              <a:rPr lang="ko-KR" altLang="en-US" dirty="0" err="1"/>
              <a:t>정유사에서</a:t>
            </a:r>
            <a:r>
              <a:rPr lang="ko-KR" altLang="en-US" dirty="0"/>
              <a:t> 기름을 공급할 때는</a:t>
            </a:r>
            <a:r>
              <a:rPr lang="en-US" altLang="ko-KR" dirty="0"/>
              <a:t>?</a:t>
            </a:r>
            <a:br>
              <a:rPr lang="en-US" altLang="ko-KR" dirty="0"/>
            </a:br>
            <a:r>
              <a:rPr lang="ko-KR" altLang="en-US" dirty="0"/>
              <a:t>새로 넣는 양만큼 입력해서 들어감</a:t>
            </a:r>
            <a:br>
              <a:rPr lang="en-US" altLang="ko-KR" dirty="0"/>
            </a:br>
            <a:br>
              <a:rPr lang="en-US" altLang="ko-KR" dirty="0"/>
            </a:br>
            <a:r>
              <a:rPr lang="en-US" altLang="ko-KR" dirty="0"/>
              <a:t>5-2.</a:t>
            </a:r>
            <a:r>
              <a:rPr lang="ko-KR" altLang="en-US" dirty="0"/>
              <a:t> </a:t>
            </a:r>
            <a:br>
              <a:rPr lang="en-US" altLang="ko-KR" dirty="0"/>
            </a:br>
            <a:r>
              <a:rPr lang="ko-KR" altLang="en-US" dirty="0"/>
              <a:t>전에 있던 탱크의 </a:t>
            </a:r>
            <a:r>
              <a:rPr lang="ko-KR" altLang="en-US" dirty="0" err="1"/>
              <a:t>잔여량</a:t>
            </a:r>
            <a:r>
              <a:rPr lang="ko-KR" altLang="en-US" dirty="0"/>
              <a:t> 및 </a:t>
            </a:r>
            <a:r>
              <a:rPr lang="ko-KR" altLang="en-US" dirty="0" err="1"/>
              <a:t>식별값을</a:t>
            </a:r>
            <a:r>
              <a:rPr lang="ko-KR" altLang="en-US" dirty="0"/>
              <a:t> 저장 </a:t>
            </a:r>
            <a:r>
              <a:rPr lang="ko-KR" altLang="en-US" dirty="0" err="1"/>
              <a:t>해놔야함</a:t>
            </a:r>
            <a:br>
              <a:rPr lang="en-US" altLang="ko-KR" dirty="0"/>
            </a:br>
            <a:r>
              <a:rPr lang="ko-KR" altLang="en-US" dirty="0" err="1"/>
              <a:t>탱크하고</a:t>
            </a:r>
            <a:r>
              <a:rPr lang="ko-KR" altLang="en-US" dirty="0"/>
              <a:t> 나서 다시 </a:t>
            </a:r>
            <a:r>
              <a:rPr lang="ko-KR" altLang="en-US" dirty="0" err="1"/>
              <a:t>채워넣었을</a:t>
            </a:r>
            <a:r>
              <a:rPr lang="ko-KR" altLang="en-US" dirty="0"/>
              <a:t> 때 다시 그 값들을 반영</a:t>
            </a:r>
            <a:br>
              <a:rPr lang="en-US" altLang="ko-KR" dirty="0"/>
            </a:br>
            <a:endParaRPr lang="en-US" altLang="ko-KR" dirty="0"/>
          </a:p>
          <a:p>
            <a:pPr marL="457200" indent="-457200">
              <a:buAutoNum type="arabicPeriod"/>
            </a:pPr>
            <a:br>
              <a:rPr lang="en-US" altLang="ko-KR" dirty="0"/>
            </a:br>
            <a:endParaRPr lang="en-US" altLang="ko-KR" dirty="0"/>
          </a:p>
          <a:p>
            <a:pPr marL="457200" indent="-457200">
              <a:buAutoNum type="arabicPeriod"/>
            </a:pPr>
            <a:r>
              <a:rPr lang="ko-KR" altLang="en-US" dirty="0"/>
              <a:t>블록 익스플로러는 정부에서</a:t>
            </a:r>
            <a:r>
              <a:rPr lang="en-US" altLang="ko-KR" dirty="0"/>
              <a:t>..!!</a:t>
            </a:r>
            <a:br>
              <a:rPr lang="en-US" altLang="ko-KR" dirty="0"/>
            </a:br>
            <a:endParaRPr lang="en-US" altLang="ko-KR" dirty="0"/>
          </a:p>
          <a:p>
            <a:pPr marL="457200" indent="-457200">
              <a:buAutoNum type="arabicPeriod"/>
            </a:pPr>
            <a:endParaRPr lang="en-US" altLang="ko-KR" dirty="0"/>
          </a:p>
        </p:txBody>
      </p:sp>
    </p:spTree>
    <p:extLst>
      <p:ext uri="{BB962C8B-B14F-4D97-AF65-F5344CB8AC3E}">
        <p14:creationId xmlns:p14="http://schemas.microsoft.com/office/powerpoint/2010/main" val="1944408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송유관 탈취 문제가 생겼음</a:t>
            </a:r>
            <a:r>
              <a:rPr lang="en-US" altLang="ko-KR" dirty="0"/>
              <a:t>.</a:t>
            </a:r>
            <a:endParaRPr lang="en-US" dirty="0"/>
          </a:p>
        </p:txBody>
      </p:sp>
    </p:spTree>
    <p:extLst>
      <p:ext uri="{BB962C8B-B14F-4D97-AF65-F5344CB8AC3E}">
        <p14:creationId xmlns:p14="http://schemas.microsoft.com/office/powerpoint/2010/main" val="2498213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즉 주유소에서 </a:t>
            </a:r>
            <a:r>
              <a:rPr lang="ko-KR" altLang="en-US" dirty="0" err="1"/>
              <a:t>영업시</a:t>
            </a:r>
            <a:r>
              <a:rPr lang="ko-KR" altLang="en-US" dirty="0"/>
              <a:t> 발생하는 불법행위를 파악하기엔 미흡</a:t>
            </a:r>
            <a:endParaRPr lang="en-US" dirty="0"/>
          </a:p>
        </p:txBody>
      </p:sp>
    </p:spTree>
    <p:extLst>
      <p:ext uri="{BB962C8B-B14F-4D97-AF65-F5344CB8AC3E}">
        <p14:creationId xmlns:p14="http://schemas.microsoft.com/office/powerpoint/2010/main" val="2183686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AutoNum type="arabicPeriod"/>
            </a:pPr>
            <a:r>
              <a:rPr lang="ko-KR" altLang="en-US" dirty="0"/>
              <a:t>기름의 유통과정 및 유량의 </a:t>
            </a:r>
            <a:r>
              <a:rPr lang="ko-KR" altLang="en-US" dirty="0" err="1"/>
              <a:t>변동량을</a:t>
            </a:r>
            <a:r>
              <a:rPr lang="ko-KR" altLang="en-US" dirty="0"/>
              <a:t> 기록하자</a:t>
            </a:r>
            <a:r>
              <a:rPr lang="en-US" altLang="ko-KR" dirty="0"/>
              <a:t>.</a:t>
            </a:r>
          </a:p>
          <a:p>
            <a:pPr marL="457200" indent="-457200">
              <a:buAutoNum type="arabicPeriod"/>
            </a:pPr>
            <a:r>
              <a:rPr lang="ko-KR" altLang="en-US" dirty="0" err="1"/>
              <a:t>위변조가</a:t>
            </a:r>
            <a:r>
              <a:rPr lang="ko-KR" altLang="en-US" dirty="0"/>
              <a:t> 어려운 특징 때문에 </a:t>
            </a:r>
            <a:r>
              <a:rPr lang="ko-KR" altLang="en-US" dirty="0" err="1"/>
              <a:t>블록체인을</a:t>
            </a:r>
            <a:r>
              <a:rPr lang="ko-KR" altLang="en-US" dirty="0"/>
              <a:t> 사용한다</a:t>
            </a:r>
            <a:r>
              <a:rPr lang="en-US" altLang="ko-KR" dirty="0"/>
              <a:t>.</a:t>
            </a:r>
          </a:p>
          <a:p>
            <a:pPr marL="457200" indent="-457200">
              <a:buAutoNum type="arabicPeriod"/>
            </a:pPr>
            <a:r>
              <a:rPr lang="ko-KR" altLang="en-US" dirty="0" err="1"/>
              <a:t>정유사에</a:t>
            </a:r>
            <a:r>
              <a:rPr lang="ko-KR" altLang="en-US" dirty="0"/>
              <a:t> 대한 신뢰가 부족하다</a:t>
            </a:r>
            <a:r>
              <a:rPr lang="en-US" altLang="ko-KR" dirty="0"/>
              <a:t>.</a:t>
            </a:r>
          </a:p>
          <a:p>
            <a:pPr marL="457200" indent="-457200">
              <a:buAutoNum type="arabicPeriod"/>
            </a:pPr>
            <a:endParaRPr lang="en-US" dirty="0"/>
          </a:p>
          <a:p>
            <a:pPr marL="457200" indent="-457200">
              <a:buAutoNum type="arabicPeriod"/>
            </a:pPr>
            <a:endParaRPr lang="en-US" dirty="0"/>
          </a:p>
          <a:p>
            <a:pPr marL="457200" indent="-457200">
              <a:buAutoNum type="arabicPeriod"/>
            </a:pPr>
            <a:r>
              <a:rPr lang="ko-KR" altLang="en-US" dirty="0"/>
              <a:t>중간 유통단계에서 대량으로 </a:t>
            </a:r>
            <a:r>
              <a:rPr lang="ko-KR" altLang="en-US" dirty="0" err="1"/>
              <a:t>제조되서</a:t>
            </a:r>
            <a:r>
              <a:rPr lang="ko-KR" altLang="en-US" dirty="0"/>
              <a:t> 판매되는 경우가 있으니 유통 과정도 기록</a:t>
            </a:r>
            <a:endParaRPr lang="en-US" altLang="ko-KR" dirty="0"/>
          </a:p>
          <a:p>
            <a:pPr marL="457200" indent="-457200">
              <a:buAutoNum type="arabicPeriod"/>
            </a:pPr>
            <a:r>
              <a:rPr lang="ko-KR" altLang="en-US" dirty="0"/>
              <a:t>그리고 주유소에서 영업이 시작될 때 직접적으로 기름 탱크에 조작을 가함</a:t>
            </a:r>
            <a:endParaRPr lang="en-US" altLang="ko-KR" dirty="0"/>
          </a:p>
          <a:p>
            <a:pPr marL="457200" indent="-457200">
              <a:buAutoNum type="arabicPeriod"/>
            </a:pPr>
            <a:endParaRPr lang="en-US" dirty="0"/>
          </a:p>
          <a:p>
            <a:pPr marL="457200" indent="-457200">
              <a:buAutoNum type="arabicPeriod"/>
            </a:pPr>
            <a:endParaRPr lang="en-US" dirty="0"/>
          </a:p>
        </p:txBody>
      </p:sp>
    </p:spTree>
    <p:extLst>
      <p:ext uri="{BB962C8B-B14F-4D97-AF65-F5344CB8AC3E}">
        <p14:creationId xmlns:p14="http://schemas.microsoft.com/office/powerpoint/2010/main" val="2826398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Shape 166"/>
          <p:cNvSpPr>
            <a:spLocks noGrp="1" noRot="1" noChangeAspect="1"/>
          </p:cNvSpPr>
          <p:nvPr>
            <p:ph type="sldImg"/>
          </p:nvPr>
        </p:nvSpPr>
        <p:spPr>
          <a:prstGeom prst="rect">
            <a:avLst/>
          </a:prstGeom>
        </p:spPr>
        <p:txBody>
          <a:bodyPr/>
          <a:lstStyle/>
          <a:p>
            <a:endParaRPr/>
          </a:p>
        </p:txBody>
      </p:sp>
      <p:sp>
        <p:nvSpPr>
          <p:cNvPr id="167" name="Shape 167"/>
          <p:cNvSpPr>
            <a:spLocks noGrp="1"/>
          </p:cNvSpPr>
          <p:nvPr>
            <p:ph type="body" sz="quarter" idx="1"/>
          </p:nvPr>
        </p:nvSpPr>
        <p:spPr>
          <a:prstGeom prst="rect">
            <a:avLst/>
          </a:prstGeom>
        </p:spPr>
        <p:txBody>
          <a:bodyPr/>
          <a:lstStyle/>
          <a:p>
            <a:r>
              <a:t>위랑 아래 둘 다</a:t>
            </a:r>
          </a:p>
          <a:p>
            <a:r>
              <a:t>빨간색만 언급하고 넘어간다.</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172"/>
          <p:cNvSpPr>
            <a:spLocks noGrp="1" noRot="1" noChangeAspect="1"/>
          </p:cNvSpPr>
          <p:nvPr>
            <p:ph type="sldImg"/>
          </p:nvPr>
        </p:nvSpPr>
        <p:spPr>
          <a:prstGeom prst="rect">
            <a:avLst/>
          </a:prstGeom>
        </p:spPr>
        <p:txBody>
          <a:bodyPr/>
          <a:lstStyle/>
          <a:p>
            <a:endParaRPr/>
          </a:p>
        </p:txBody>
      </p:sp>
      <p:sp>
        <p:nvSpPr>
          <p:cNvPr id="173" name="Shape 173"/>
          <p:cNvSpPr>
            <a:spLocks noGrp="1"/>
          </p:cNvSpPr>
          <p:nvPr>
            <p:ph type="body" sz="quarter" idx="1"/>
          </p:nvPr>
        </p:nvSpPr>
        <p:spPr>
          <a:prstGeom prst="rect">
            <a:avLst/>
          </a:prstGeom>
        </p:spPr>
        <p:txBody>
          <a:bodyPr/>
          <a:lstStyle/>
          <a:p>
            <a:r>
              <a:t>트랜잭션 해시값을 QR코드로 제공</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가스 잔량</a:t>
            </a:r>
            <a:endParaRPr lang="en-US" altLang="ko-KR" dirty="0"/>
          </a:p>
          <a:p>
            <a:r>
              <a:rPr lang="ko-KR" altLang="en-US" dirty="0"/>
              <a:t>경유 </a:t>
            </a:r>
            <a:r>
              <a:rPr lang="ko-KR" altLang="en-US" dirty="0" err="1"/>
              <a:t>식별값</a:t>
            </a:r>
            <a:endParaRPr lang="en-US" altLang="ko-KR" dirty="0"/>
          </a:p>
          <a:p>
            <a:endParaRPr lang="en-US" altLang="ko-KR" dirty="0"/>
          </a:p>
        </p:txBody>
      </p:sp>
    </p:spTree>
    <p:extLst>
      <p:ext uri="{BB962C8B-B14F-4D97-AF65-F5344CB8AC3E}">
        <p14:creationId xmlns:p14="http://schemas.microsoft.com/office/powerpoint/2010/main" val="1287272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Shape 273"/>
          <p:cNvSpPr>
            <a:spLocks noGrp="1" noRot="1" noChangeAspect="1"/>
          </p:cNvSpPr>
          <p:nvPr>
            <p:ph type="sldImg"/>
          </p:nvPr>
        </p:nvSpPr>
        <p:spPr>
          <a:prstGeom prst="rect">
            <a:avLst/>
          </a:prstGeom>
        </p:spPr>
        <p:txBody>
          <a:bodyPr/>
          <a:lstStyle/>
          <a:p>
            <a:endParaRPr/>
          </a:p>
        </p:txBody>
      </p:sp>
      <p:sp>
        <p:nvSpPr>
          <p:cNvPr id="274" name="Shape 274"/>
          <p:cNvSpPr>
            <a:spLocks noGrp="1"/>
          </p:cNvSpPr>
          <p:nvPr>
            <p:ph type="body" sz="quarter" idx="1"/>
          </p:nvPr>
        </p:nvSpPr>
        <p:spPr>
          <a:prstGeom prst="rect">
            <a:avLst/>
          </a:prstGeom>
        </p:spPr>
        <p:txBody>
          <a:bodyPr/>
          <a:lstStyle/>
          <a:p>
            <a:r>
              <a:t>주유가 되지 않을때는 10분 마다 측정한다. </a:t>
            </a:r>
          </a:p>
          <a:p>
            <a:endParaRPr/>
          </a:p>
          <a:p>
            <a:r>
              <a:t>체크를 2번하게 되는데</a:t>
            </a:r>
          </a:p>
          <a:p>
            <a:pPr marL="436562" indent="-436562">
              <a:buSzPct val="100000"/>
              <a:buAutoNum type="arabicPeriod"/>
            </a:pPr>
            <a:r>
              <a:t>주유가 종료되었을 때</a:t>
            </a:r>
          </a:p>
          <a:p>
            <a:pPr marL="436562" indent="-436562">
              <a:buSzPct val="100000"/>
              <a:buAutoNum type="arabicPeriod"/>
            </a:pPr>
            <a:r>
              <a:t>주유를 하지 않을 때 10분에 한 번</a:t>
            </a:r>
          </a:p>
          <a:p>
            <a:endParaRPr/>
          </a:p>
          <a:p>
            <a:r>
              <a:t>차가 와서 주유를 하고 갔을 때만 정상적인 유출 경로</a:t>
            </a:r>
          </a:p>
        </p:txBody>
      </p:sp>
    </p:spTree>
    <p:extLst>
      <p:ext uri="{BB962C8B-B14F-4D97-AF65-F5344CB8AC3E}">
        <p14:creationId xmlns:p14="http://schemas.microsoft.com/office/powerpoint/2010/main" val="921797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94" name="“Type a quote here.”"/>
          <p:cNvSpPr txBox="1">
            <a:spLocks noGrp="1"/>
          </p:cNvSpPr>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99292200-8966-4C47-AF61-E9449DB2B601}" type="datetimeFigureOut">
              <a:rPr lang="ko-KR" altLang="en-US" smtClean="0"/>
              <a:t>2018-10-25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a:xfrm>
            <a:off x="6337911" y="9296400"/>
            <a:ext cx="322204" cy="348813"/>
          </a:xfrm>
        </p:spPr>
        <p:txBody>
          <a:bodyPr/>
          <a:lstStyle/>
          <a:p>
            <a:fld id="{576019BC-7632-4F7F-B97E-3D326289F470}" type="slidenum">
              <a:rPr lang="ko-KR" altLang="en-US" smtClean="0"/>
              <a:t>‹#›</a:t>
            </a:fld>
            <a:endParaRPr lang="ko-KR" altLang="en-US"/>
          </a:p>
        </p:txBody>
      </p:sp>
    </p:spTree>
    <p:extLst>
      <p:ext uri="{BB962C8B-B14F-4D97-AF65-F5344CB8AC3E}">
        <p14:creationId xmlns:p14="http://schemas.microsoft.com/office/powerpoint/2010/main" val="2497834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25600" y="673100"/>
            <a:ext cx="9753600" cy="59055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18300" y="635000"/>
            <a:ext cx="5334000" cy="82169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0" y="2590800"/>
            <a:ext cx="5334000"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18300" y="889000"/>
            <a:ext cx="5334000" cy="3771900"/>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5.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14.xml.rels><?xml version="1.0" encoding="UTF-8" standalone="yes"?>
<Relationships xmlns="http://schemas.openxmlformats.org/package/2006/relationships"><Relationship Id="rId3" Type="http://schemas.openxmlformats.org/officeDocument/2006/relationships/image" Target="../media/image11.tiff"/><Relationship Id="rId7" Type="http://schemas.openxmlformats.org/officeDocument/2006/relationships/image" Target="../media/image15.tiff"/><Relationship Id="rId2" Type="http://schemas.openxmlformats.org/officeDocument/2006/relationships/image" Target="../media/image10.tiff"/><Relationship Id="rId1" Type="http://schemas.openxmlformats.org/officeDocument/2006/relationships/slideLayout" Target="../slideLayouts/slideLayout5.xml"/><Relationship Id="rId6" Type="http://schemas.openxmlformats.org/officeDocument/2006/relationships/image" Target="../media/image14.tiff"/><Relationship Id="rId5" Type="http://schemas.openxmlformats.org/officeDocument/2006/relationships/image" Target="../media/image13.tiff"/><Relationship Id="rId4" Type="http://schemas.openxmlformats.org/officeDocument/2006/relationships/image" Target="../media/image12.tiff"/></Relationships>
</file>

<file path=ppt/slides/_rels/slide1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5.xml"/><Relationship Id="rId5" Type="http://schemas.openxmlformats.org/officeDocument/2006/relationships/image" Target="../media/image9.tiff"/><Relationship Id="rId4" Type="http://schemas.openxmlformats.org/officeDocument/2006/relationships/image" Target="../media/image8.tiff"/></Relationships>
</file>

<file path=ppt/slides/_rels/slide1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5.xml"/><Relationship Id="rId5" Type="http://schemas.openxmlformats.org/officeDocument/2006/relationships/image" Target="../media/image9.tiff"/><Relationship Id="rId4" Type="http://schemas.openxmlformats.org/officeDocument/2006/relationships/image" Target="../media/image8.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31.tiff"/><Relationship Id="rId3" Type="http://schemas.openxmlformats.org/officeDocument/2006/relationships/image" Target="../media/image11.tiff"/><Relationship Id="rId7" Type="http://schemas.openxmlformats.org/officeDocument/2006/relationships/image" Target="../media/image13.tiff"/><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0.tiff"/><Relationship Id="rId5" Type="http://schemas.openxmlformats.org/officeDocument/2006/relationships/image" Target="../media/image14.tiff"/><Relationship Id="rId4" Type="http://schemas.openxmlformats.org/officeDocument/2006/relationships/image" Target="../media/image12.tiff"/><Relationship Id="rId9" Type="http://schemas.openxmlformats.org/officeDocument/2006/relationships/image" Target="../media/image6.tiff"/></Relationships>
</file>

<file path=ppt/slides/_rels/slide3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31.tiff"/><Relationship Id="rId1" Type="http://schemas.openxmlformats.org/officeDocument/2006/relationships/slideLayout" Target="../slideLayouts/slideLayout1.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38.xml.rels><?xml version="1.0" encoding="UTF-8" standalone="yes"?>
<Relationships xmlns="http://schemas.openxmlformats.org/package/2006/relationships"><Relationship Id="rId3" Type="http://schemas.openxmlformats.org/officeDocument/2006/relationships/image" Target="../media/image11.tiff"/><Relationship Id="rId7" Type="http://schemas.openxmlformats.org/officeDocument/2006/relationships/image" Target="../media/image13.tiff"/><Relationship Id="rId2" Type="http://schemas.openxmlformats.org/officeDocument/2006/relationships/image" Target="../media/image15.tiff"/><Relationship Id="rId1" Type="http://schemas.openxmlformats.org/officeDocument/2006/relationships/slideLayout" Target="../slideLayouts/slideLayout1.xml"/><Relationship Id="rId6" Type="http://schemas.openxmlformats.org/officeDocument/2006/relationships/image" Target="../media/image30.tiff"/><Relationship Id="rId5" Type="http://schemas.openxmlformats.org/officeDocument/2006/relationships/image" Target="../media/image14.tiff"/><Relationship Id="rId4" Type="http://schemas.openxmlformats.org/officeDocument/2006/relationships/image" Target="../media/image12.tiff"/></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스마트컨트랙트를 활용한…"/>
          <p:cNvSpPr txBox="1">
            <a:spLocks noGrp="1"/>
          </p:cNvSpPr>
          <p:nvPr>
            <p:ph type="ctrTitle"/>
          </p:nvPr>
        </p:nvSpPr>
        <p:spPr>
          <a:xfrm>
            <a:off x="1270000" y="2647950"/>
            <a:ext cx="10464800" cy="3581400"/>
          </a:xfrm>
          <a:prstGeom prst="rect">
            <a:avLst/>
          </a:prstGeom>
        </p:spPr>
        <p:txBody>
          <a:bodyPr/>
          <a:lstStyle/>
          <a:p>
            <a:pPr>
              <a:defRPr sz="5000"/>
            </a:pPr>
            <a:r>
              <a:rPr dirty="0" err="1"/>
              <a:t>스마트컨트랙트를</a:t>
            </a:r>
            <a:r>
              <a:rPr dirty="0"/>
              <a:t> </a:t>
            </a:r>
            <a:r>
              <a:rPr dirty="0" err="1"/>
              <a:t>활용한</a:t>
            </a:r>
            <a:r>
              <a:rPr dirty="0"/>
              <a:t> </a:t>
            </a:r>
          </a:p>
          <a:p>
            <a:pPr>
              <a:defRPr sz="5000"/>
            </a:pPr>
            <a:r>
              <a:rPr dirty="0" err="1"/>
              <a:t>투명하고</a:t>
            </a:r>
            <a:r>
              <a:rPr dirty="0"/>
              <a:t> </a:t>
            </a:r>
            <a:r>
              <a:rPr dirty="0" err="1"/>
              <a:t>신뢰받는</a:t>
            </a:r>
            <a:r>
              <a:rPr dirty="0"/>
              <a:t> </a:t>
            </a:r>
            <a:r>
              <a:rPr dirty="0" err="1"/>
              <a:t>주유소</a:t>
            </a:r>
            <a:r>
              <a:rPr dirty="0"/>
              <a:t> </a:t>
            </a:r>
            <a:r>
              <a:rPr dirty="0" err="1"/>
              <a:t>만들기</a:t>
            </a:r>
            <a:br>
              <a:rPr lang="en-US" dirty="0"/>
            </a:br>
            <a:br>
              <a:rPr lang="en-US" dirty="0"/>
            </a:br>
            <a:r>
              <a:rPr lang="en-US" altLang="ko-KR" sz="3000" dirty="0">
                <a:solidFill>
                  <a:schemeClr val="bg1">
                    <a:lumMod val="65000"/>
                  </a:schemeClr>
                </a:solidFill>
              </a:rPr>
              <a:t>(II – B </a:t>
            </a:r>
            <a:r>
              <a:rPr lang="ko-KR" altLang="en-US" sz="3000" dirty="0">
                <a:solidFill>
                  <a:schemeClr val="bg1">
                    <a:lumMod val="65000"/>
                  </a:schemeClr>
                </a:solidFill>
              </a:rPr>
              <a:t>분야</a:t>
            </a:r>
            <a:r>
              <a:rPr lang="en-US" altLang="ko-KR" sz="3000" dirty="0">
                <a:solidFill>
                  <a:schemeClr val="bg1">
                    <a:lumMod val="65000"/>
                  </a:schemeClr>
                </a:solidFill>
              </a:rPr>
              <a:t>)</a:t>
            </a:r>
            <a:endParaRPr sz="3000" dirty="0">
              <a:solidFill>
                <a:schemeClr val="bg1">
                  <a:lumMod val="65000"/>
                </a:schemeClr>
              </a:solidFill>
            </a:endParaRPr>
          </a:p>
        </p:txBody>
      </p:sp>
      <p:sp>
        <p:nvSpPr>
          <p:cNvPr id="120" name="이현우, 임지훈, 최승주"/>
          <p:cNvSpPr txBox="1">
            <a:spLocks noGrp="1"/>
          </p:cNvSpPr>
          <p:nvPr>
            <p:ph type="subTitle" sz="quarter" idx="1"/>
          </p:nvPr>
        </p:nvSpPr>
        <p:spPr>
          <a:xfrm>
            <a:off x="1270000" y="8284093"/>
            <a:ext cx="10464800" cy="1130301"/>
          </a:xfrm>
          <a:prstGeom prst="rect">
            <a:avLst/>
          </a:prstGeom>
        </p:spPr>
        <p:txBody>
          <a:bodyPr anchor="ctr"/>
          <a:lstStyle>
            <a:lvl1pPr>
              <a:defRPr sz="2400">
                <a:solidFill>
                  <a:srgbClr val="5E5E5E"/>
                </a:solidFill>
              </a:defRPr>
            </a:lvl1pPr>
          </a:lstStyle>
          <a:p>
            <a:r>
              <a:rPr dirty="0"/>
              <a:t>이현우, </a:t>
            </a:r>
            <a:r>
              <a:rPr dirty="0" err="1"/>
              <a:t>임지훈</a:t>
            </a:r>
            <a:r>
              <a:rPr dirty="0"/>
              <a:t>, </a:t>
            </a:r>
            <a:r>
              <a:rPr dirty="0" err="1"/>
              <a:t>최승주</a:t>
            </a:r>
            <a:endParaRPr dirty="0"/>
          </a:p>
        </p:txBody>
      </p:sp>
      <p:sp>
        <p:nvSpPr>
          <p:cNvPr id="121" name="Slide Number"/>
          <p:cNvSpPr txBox="1">
            <a:spLocks noGrp="1"/>
          </p:cNvSpPr>
          <p:nvPr>
            <p:ph type="sldNum" sz="quarter" idx="4294967295"/>
          </p:nvPr>
        </p:nvSpPr>
        <p:spPr>
          <a:xfrm>
            <a:off x="6385373" y="9296400"/>
            <a:ext cx="227280" cy="32430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latin typeface="Helvetica Neue Thin"/>
                <a:ea typeface="Helvetica Neue Thin"/>
                <a:cs typeface="Helvetica Neue Thin"/>
                <a:sym typeface="Helvetica Neue Thin"/>
              </a:defRPr>
            </a:lvl1pPr>
          </a:lstStyle>
          <a:p>
            <a:fld id="{86CB4B4D-7CA3-9044-876B-883B54F8677D}" type="slidenum">
              <a:t>1</a:t>
            </a:fld>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시스템 제안"/>
          <p:cNvSpPr txBox="1">
            <a:spLocks noGrp="1"/>
          </p:cNvSpPr>
          <p:nvPr>
            <p:ph type="ctrTitle"/>
          </p:nvPr>
        </p:nvSpPr>
        <p:spPr>
          <a:prstGeom prst="rect">
            <a:avLst/>
          </a:prstGeom>
        </p:spPr>
        <p:txBody>
          <a:bodyPr/>
          <a:lstStyle>
            <a:lvl1pPr>
              <a:defRPr sz="5000"/>
            </a:lvl1pPr>
          </a:lstStyle>
          <a:p>
            <a:r>
              <a:t>시스템 제안</a:t>
            </a:r>
          </a:p>
        </p:txBody>
      </p:sp>
      <p:sp>
        <p:nvSpPr>
          <p:cNvPr id="158"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latin typeface="Helvetica Neue Thin"/>
                <a:ea typeface="Helvetica Neue Thin"/>
                <a:cs typeface="Helvetica Neue Thin"/>
                <a:sym typeface="Helvetica Neue Thin"/>
              </a:defRPr>
            </a:lvl1pPr>
          </a:lstStyle>
          <a:p>
            <a:fld id="{86CB4B4D-7CA3-9044-876B-883B54F8677D}" type="slidenum">
              <a:t>10</a:t>
            </a:fld>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Rectangle"/>
          <p:cNvSpPr/>
          <p:nvPr/>
        </p:nvSpPr>
        <p:spPr>
          <a:xfrm>
            <a:off x="1826517" y="4842933"/>
            <a:ext cx="9351766" cy="4374423"/>
          </a:xfrm>
          <a:prstGeom prst="rect">
            <a:avLst/>
          </a:prstGeom>
          <a:ln w="25400">
            <a:solidFill>
              <a:schemeClr val="accent3">
                <a:hueOff val="914337"/>
                <a:satOff val="31515"/>
                <a:lumOff val="-30790"/>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1" name="* 주유소 내에서 기름의 성분 변조가 불가능한 시스템…"/>
          <p:cNvSpPr txBox="1">
            <a:spLocks noGrp="1"/>
          </p:cNvSpPr>
          <p:nvPr>
            <p:ph type="ctrTitle"/>
          </p:nvPr>
        </p:nvSpPr>
        <p:spPr>
          <a:xfrm>
            <a:off x="1270000" y="1681036"/>
            <a:ext cx="10464800" cy="2241274"/>
          </a:xfrm>
          <a:prstGeom prst="rect">
            <a:avLst/>
          </a:prstGeom>
          <a:ln w="25400">
            <a:solidFill>
              <a:schemeClr val="accent5">
                <a:hueOff val="-82419"/>
                <a:satOff val="-9513"/>
                <a:lumOff val="-16343"/>
              </a:schemeClr>
            </a:solidFill>
          </a:ln>
        </p:spPr>
        <p:txBody>
          <a:bodyPr anchor="ctr"/>
          <a:lstStyle/>
          <a:p>
            <a:pPr>
              <a:defRPr sz="2500"/>
            </a:pPr>
            <a:r>
              <a:t>* 주유소 내에서 </a:t>
            </a:r>
            <a:r>
              <a:rPr sz="3000">
                <a:solidFill>
                  <a:schemeClr val="accent5">
                    <a:hueOff val="-82419"/>
                    <a:satOff val="-9513"/>
                    <a:lumOff val="-16343"/>
                  </a:schemeClr>
                </a:solidFill>
              </a:rPr>
              <a:t>기름의 성분 변조</a:t>
            </a:r>
            <a:r>
              <a:t>가 불가능한 시스템</a:t>
            </a:r>
          </a:p>
          <a:p>
            <a:pPr>
              <a:defRPr sz="2500"/>
            </a:pPr>
            <a:r>
              <a:t>* 주유소 내에서 </a:t>
            </a:r>
            <a:r>
              <a:rPr sz="3000">
                <a:solidFill>
                  <a:schemeClr val="accent5">
                    <a:hueOff val="-82419"/>
                    <a:satOff val="-9513"/>
                    <a:lumOff val="-16343"/>
                  </a:schemeClr>
                </a:solidFill>
              </a:rPr>
              <a:t>주유량의 변조</a:t>
            </a:r>
            <a:r>
              <a:t>가 불가능한 시스템</a:t>
            </a:r>
          </a:p>
        </p:txBody>
      </p:sp>
      <p:sp>
        <p:nvSpPr>
          <p:cNvPr id="162"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latin typeface="Helvetica Neue Thin"/>
                <a:ea typeface="Helvetica Neue Thin"/>
                <a:cs typeface="Helvetica Neue Thin"/>
                <a:sym typeface="Helvetica Neue Thin"/>
              </a:defRPr>
            </a:lvl1pPr>
          </a:lstStyle>
          <a:p>
            <a:fld id="{86CB4B4D-7CA3-9044-876B-883B54F8677D}" type="slidenum">
              <a:t>11</a:t>
            </a:fld>
            <a:endParaRPr/>
          </a:p>
        </p:txBody>
      </p:sp>
      <p:sp>
        <p:nvSpPr>
          <p:cNvPr id="163" name="기름 탱크의 성분 데이터…"/>
          <p:cNvSpPr txBox="1"/>
          <p:nvPr/>
        </p:nvSpPr>
        <p:spPr>
          <a:xfrm>
            <a:off x="1270000" y="5695824"/>
            <a:ext cx="10464800" cy="30047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defTabSz="479044">
              <a:defRPr sz="2460">
                <a:solidFill>
                  <a:schemeClr val="accent5">
                    <a:hueOff val="-82419"/>
                    <a:satOff val="-9513"/>
                    <a:lumOff val="-16343"/>
                  </a:schemeClr>
                </a:solidFill>
              </a:defRPr>
            </a:pPr>
            <a:r>
              <a:t>기름 탱크의 성분 데이터</a:t>
            </a:r>
          </a:p>
          <a:p>
            <a:pPr defTabSz="479044">
              <a:defRPr sz="2050" b="0">
                <a:latin typeface="+mn-lt"/>
                <a:ea typeface="+mn-ea"/>
                <a:cs typeface="+mn-cs"/>
                <a:sym typeface="Helvetica Neue Medium"/>
              </a:defRPr>
            </a:pPr>
            <a:r>
              <a:t>기름에 불순물이 섞여 있는지를 판별해주는 용도</a:t>
            </a:r>
          </a:p>
          <a:p>
            <a:pPr defTabSz="479044">
              <a:defRPr sz="2050" b="0">
                <a:latin typeface="+mn-lt"/>
                <a:ea typeface="+mn-ea"/>
                <a:cs typeface="+mn-cs"/>
                <a:sym typeface="Helvetica Neue Medium"/>
              </a:defRPr>
            </a:pPr>
            <a:endParaRPr/>
          </a:p>
          <a:p>
            <a:pPr defTabSz="479044">
              <a:defRPr sz="2460">
                <a:solidFill>
                  <a:schemeClr val="accent5">
                    <a:hueOff val="-82419"/>
                    <a:satOff val="-9513"/>
                    <a:lumOff val="-16343"/>
                  </a:schemeClr>
                </a:solidFill>
              </a:defRPr>
            </a:pPr>
            <a:r>
              <a:t>기름 탱크의 기름 잔량 데이터</a:t>
            </a:r>
          </a:p>
          <a:p>
            <a:pPr defTabSz="479044">
              <a:defRPr sz="2050" b="0">
                <a:latin typeface="+mn-lt"/>
                <a:ea typeface="+mn-ea"/>
                <a:cs typeface="+mn-cs"/>
                <a:sym typeface="Helvetica Neue Medium"/>
              </a:defRPr>
            </a:pPr>
            <a:r>
              <a:t>주유기에서 빠져나간 기름양과 탱크 내 남은 잔량을 비교해주는 용도</a:t>
            </a:r>
          </a:p>
          <a:p>
            <a:pPr defTabSz="479044">
              <a:defRPr sz="2050" b="0">
                <a:latin typeface="+mn-lt"/>
                <a:ea typeface="+mn-ea"/>
                <a:cs typeface="+mn-cs"/>
                <a:sym typeface="Helvetica Neue Medium"/>
              </a:defRPr>
            </a:pPr>
            <a:endParaRPr/>
          </a:p>
          <a:p>
            <a:pPr defTabSz="479044">
              <a:defRPr sz="2460">
                <a:solidFill>
                  <a:schemeClr val="accent5">
                    <a:hueOff val="-82419"/>
                    <a:satOff val="-9513"/>
                    <a:lumOff val="-16343"/>
                  </a:schemeClr>
                </a:solidFill>
              </a:defRPr>
            </a:pPr>
            <a:r>
              <a:t>주유기에서 빠져나간 주유량 데이터</a:t>
            </a:r>
          </a:p>
          <a:p>
            <a:pPr defTabSz="479044">
              <a:defRPr sz="2050" b="0">
                <a:latin typeface="+mn-lt"/>
                <a:ea typeface="+mn-ea"/>
                <a:cs typeface="+mn-cs"/>
                <a:sym typeface="Helvetica Neue Medium"/>
              </a:defRPr>
            </a:pPr>
            <a:r>
              <a:t>주유기에서 빠져나간 기름양과 탱크 내 남은 잔량을 비교해주는 용도</a:t>
            </a:r>
          </a:p>
        </p:txBody>
      </p:sp>
      <p:sp>
        <p:nvSpPr>
          <p:cNvPr id="164" name="스마트컨트랙트에 반영되는 데이터"/>
          <p:cNvSpPr txBox="1"/>
          <p:nvPr/>
        </p:nvSpPr>
        <p:spPr>
          <a:xfrm>
            <a:off x="3463099" y="4158759"/>
            <a:ext cx="6071828" cy="1368347"/>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3000" b="0">
                <a:solidFill>
                  <a:schemeClr val="accent3">
                    <a:hueOff val="914337"/>
                    <a:satOff val="31515"/>
                    <a:lumOff val="-30790"/>
                  </a:schemeClr>
                </a:solidFill>
                <a:latin typeface="+mn-lt"/>
                <a:ea typeface="+mn-ea"/>
                <a:cs typeface="+mn-cs"/>
                <a:sym typeface="Helvetica Neue Medium"/>
              </a:defRPr>
            </a:lvl1pPr>
          </a:lstStyle>
          <a:p>
            <a:r>
              <a:rPr dirty="0" err="1"/>
              <a:t>스마트컨트랙트에</a:t>
            </a:r>
            <a:r>
              <a:rPr dirty="0"/>
              <a:t> </a:t>
            </a:r>
            <a:r>
              <a:rPr dirty="0" err="1"/>
              <a:t>반영되는</a:t>
            </a:r>
            <a:r>
              <a:rPr dirty="0"/>
              <a:t> </a:t>
            </a:r>
            <a:r>
              <a:rPr dirty="0" err="1"/>
              <a:t>데이터</a:t>
            </a:r>
            <a:endParaRPr dirty="0"/>
          </a:p>
        </p:txBody>
      </p:sp>
      <p:sp>
        <p:nvSpPr>
          <p:cNvPr id="165" name="시스템 목적"/>
          <p:cNvSpPr txBox="1"/>
          <p:nvPr/>
        </p:nvSpPr>
        <p:spPr>
          <a:xfrm>
            <a:off x="5137976" y="983760"/>
            <a:ext cx="2728848" cy="136834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3000" b="0">
                <a:solidFill>
                  <a:schemeClr val="accent5">
                    <a:hueOff val="-82419"/>
                    <a:satOff val="-9513"/>
                    <a:lumOff val="-16343"/>
                  </a:schemeClr>
                </a:solidFill>
                <a:latin typeface="+mn-lt"/>
                <a:ea typeface="+mn-ea"/>
                <a:cs typeface="+mn-cs"/>
                <a:sym typeface="Helvetica Neue Medium"/>
              </a:defRPr>
            </a:lvl1pPr>
          </a:lstStyle>
          <a:p>
            <a:r>
              <a:t>시스템 목적</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latin typeface="Helvetica Neue Thin"/>
                <a:ea typeface="Helvetica Neue Thin"/>
                <a:cs typeface="Helvetica Neue Thin"/>
                <a:sym typeface="Helvetica Neue Thin"/>
              </a:defRPr>
            </a:lvl1pPr>
          </a:lstStyle>
          <a:p>
            <a:fld id="{86CB4B4D-7CA3-9044-876B-883B54F8677D}" type="slidenum">
              <a:t>12</a:t>
            </a:fld>
            <a:endParaRPr/>
          </a:p>
        </p:txBody>
      </p:sp>
      <p:sp>
        <p:nvSpPr>
          <p:cNvPr id="170" name="시스템 구성"/>
          <p:cNvSpPr txBox="1"/>
          <p:nvPr/>
        </p:nvSpPr>
        <p:spPr>
          <a:xfrm>
            <a:off x="1270000" y="1468653"/>
            <a:ext cx="10464800" cy="10382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4000" b="0">
                <a:latin typeface="+mn-lt"/>
                <a:ea typeface="+mn-ea"/>
                <a:cs typeface="+mn-cs"/>
                <a:sym typeface="Helvetica Neue Medium"/>
              </a:defRPr>
            </a:lvl1pPr>
          </a:lstStyle>
          <a:p>
            <a:r>
              <a:rPr dirty="0" err="1"/>
              <a:t>시스템</a:t>
            </a:r>
            <a:r>
              <a:rPr dirty="0"/>
              <a:t> </a:t>
            </a:r>
            <a:r>
              <a:rPr dirty="0" err="1"/>
              <a:t>구성</a:t>
            </a:r>
            <a:endParaRPr dirty="0"/>
          </a:p>
        </p:txBody>
      </p:sp>
      <p:graphicFrame>
        <p:nvGraphicFramePr>
          <p:cNvPr id="171" name="Table"/>
          <p:cNvGraphicFramePr/>
          <p:nvPr/>
        </p:nvGraphicFramePr>
        <p:xfrm>
          <a:off x="1806367" y="3418808"/>
          <a:ext cx="9392064" cy="4965668"/>
        </p:xfrm>
        <a:graphic>
          <a:graphicData uri="http://schemas.openxmlformats.org/drawingml/2006/table">
            <a:tbl>
              <a:tblPr>
                <a:tableStyleId>{2708684C-4D16-4618-839F-0558EEFCDFE6}</a:tableStyleId>
              </a:tblPr>
              <a:tblGrid>
                <a:gridCol w="3206664">
                  <a:extLst>
                    <a:ext uri="{9D8B030D-6E8A-4147-A177-3AD203B41FA5}">
                      <a16:colId xmlns:a16="http://schemas.microsoft.com/office/drawing/2014/main" val="20000"/>
                    </a:ext>
                  </a:extLst>
                </a:gridCol>
                <a:gridCol w="6185400">
                  <a:extLst>
                    <a:ext uri="{9D8B030D-6E8A-4147-A177-3AD203B41FA5}">
                      <a16:colId xmlns:a16="http://schemas.microsoft.com/office/drawing/2014/main" val="20001"/>
                    </a:ext>
                  </a:extLst>
                </a:gridCol>
              </a:tblGrid>
              <a:tr h="1241417">
                <a:tc>
                  <a:txBody>
                    <a:bodyPr/>
                    <a:lstStyle/>
                    <a:p>
                      <a:pPr defTabSz="914400">
                        <a:defRPr sz="1800"/>
                      </a:pPr>
                      <a:r>
                        <a:rPr sz="2200" b="1">
                          <a:sym typeface="Helvetica Neue"/>
                        </a:rPr>
                        <a:t>블록체인 형태</a:t>
                      </a:r>
                    </a:p>
                  </a:txBody>
                  <a:tcPr marL="50800" marR="50800" marT="50800" marB="50800" anchor="ctr" horzOverflow="overflow">
                    <a:lnL w="25400">
                      <a:solidFill>
                        <a:srgbClr val="000000"/>
                      </a:solidFill>
                      <a:miter lim="400000"/>
                    </a:lnL>
                    <a:lnT w="25400">
                      <a:solidFill>
                        <a:srgbClr val="000000"/>
                      </a:solidFill>
                      <a:miter lim="400000"/>
                    </a:lnT>
                  </a:tcPr>
                </a:tc>
                <a:tc>
                  <a:txBody>
                    <a:bodyPr/>
                    <a:lstStyle/>
                    <a:p>
                      <a:pPr defTabSz="914400">
                        <a:defRPr sz="1800"/>
                      </a:pPr>
                      <a:r>
                        <a:rPr sz="2200">
                          <a:sym typeface="Helvetica Neue"/>
                        </a:rPr>
                        <a:t>프라이빗 블록체인 (Private Blockchain)</a:t>
                      </a:r>
                    </a:p>
                  </a:txBody>
                  <a:tcPr marL="50800" marR="50800" marT="50800" marB="50800" anchor="ctr" horzOverflow="overflow">
                    <a:lnR w="25400">
                      <a:solidFill>
                        <a:srgbClr val="000000"/>
                      </a:solidFill>
                      <a:miter lim="400000"/>
                    </a:lnR>
                    <a:lnT w="25400">
                      <a:solidFill>
                        <a:srgbClr val="000000"/>
                      </a:solidFill>
                      <a:miter lim="400000"/>
                    </a:lnT>
                  </a:tcPr>
                </a:tc>
                <a:extLst>
                  <a:ext uri="{0D108BD9-81ED-4DB2-BD59-A6C34878D82A}">
                    <a16:rowId xmlns:a16="http://schemas.microsoft.com/office/drawing/2014/main" val="10000"/>
                  </a:ext>
                </a:extLst>
              </a:tr>
              <a:tr h="1241417">
                <a:tc>
                  <a:txBody>
                    <a:bodyPr/>
                    <a:lstStyle/>
                    <a:p>
                      <a:pPr defTabSz="914400">
                        <a:defRPr sz="1800"/>
                      </a:pPr>
                      <a:r>
                        <a:rPr sz="2200" b="1">
                          <a:sym typeface="Helvetica Neue"/>
                        </a:rPr>
                        <a:t>합의 알고리즘</a:t>
                      </a:r>
                    </a:p>
                  </a:txBody>
                  <a:tcPr marL="50800" marR="50800" marT="50800" marB="50800" anchor="ctr" horzOverflow="overflow">
                    <a:lnL w="25400">
                      <a:solidFill>
                        <a:srgbClr val="000000"/>
                      </a:solidFill>
                      <a:miter lim="400000"/>
                    </a:lnL>
                  </a:tcPr>
                </a:tc>
                <a:tc>
                  <a:txBody>
                    <a:bodyPr/>
                    <a:lstStyle/>
                    <a:p>
                      <a:pPr defTabSz="914400">
                        <a:defRPr sz="1800"/>
                      </a:pPr>
                      <a:r>
                        <a:rPr sz="2200">
                          <a:sym typeface="Helvetica Neue"/>
                        </a:rPr>
                        <a:t>권한 증명 (Proof of Authority)</a:t>
                      </a:r>
                    </a:p>
                  </a:txBody>
                  <a:tcPr marL="50800" marR="50800" marT="50800" marB="50800" anchor="ctr" horzOverflow="overflow">
                    <a:lnR w="25400">
                      <a:solidFill>
                        <a:srgbClr val="000000"/>
                      </a:solidFill>
                      <a:miter lim="400000"/>
                    </a:lnR>
                  </a:tcPr>
                </a:tc>
                <a:extLst>
                  <a:ext uri="{0D108BD9-81ED-4DB2-BD59-A6C34878D82A}">
                    <a16:rowId xmlns:a16="http://schemas.microsoft.com/office/drawing/2014/main" val="10001"/>
                  </a:ext>
                </a:extLst>
              </a:tr>
              <a:tr h="1241417">
                <a:tc>
                  <a:txBody>
                    <a:bodyPr/>
                    <a:lstStyle/>
                    <a:p>
                      <a:pPr defTabSz="914400">
                        <a:defRPr sz="1800"/>
                      </a:pPr>
                      <a:r>
                        <a:rPr sz="2200" b="1">
                          <a:sym typeface="Helvetica Neue"/>
                        </a:rPr>
                        <a:t>블록체인 코어</a:t>
                      </a:r>
                    </a:p>
                  </a:txBody>
                  <a:tcPr marL="50800" marR="50800" marT="50800" marB="50800" anchor="ctr" horzOverflow="overflow">
                    <a:lnL w="25400">
                      <a:solidFill>
                        <a:srgbClr val="000000"/>
                      </a:solidFill>
                      <a:miter lim="400000"/>
                    </a:lnL>
                  </a:tcPr>
                </a:tc>
                <a:tc>
                  <a:txBody>
                    <a:bodyPr/>
                    <a:lstStyle/>
                    <a:p>
                      <a:pPr defTabSz="914400">
                        <a:defRPr sz="1800"/>
                      </a:pPr>
                      <a:r>
                        <a:rPr sz="2200">
                          <a:sym typeface="Helvetica Neue"/>
                        </a:rPr>
                        <a:t>이더리움 (go-ethereum)</a:t>
                      </a:r>
                    </a:p>
                  </a:txBody>
                  <a:tcPr marL="50800" marR="50800" marT="50800" marB="50800" anchor="ctr" horzOverflow="overflow">
                    <a:lnR w="25400">
                      <a:solidFill>
                        <a:srgbClr val="000000"/>
                      </a:solidFill>
                      <a:miter lim="400000"/>
                    </a:lnR>
                  </a:tcPr>
                </a:tc>
                <a:extLst>
                  <a:ext uri="{0D108BD9-81ED-4DB2-BD59-A6C34878D82A}">
                    <a16:rowId xmlns:a16="http://schemas.microsoft.com/office/drawing/2014/main" val="10002"/>
                  </a:ext>
                </a:extLst>
              </a:tr>
              <a:tr h="1241417">
                <a:tc>
                  <a:txBody>
                    <a:bodyPr/>
                    <a:lstStyle/>
                    <a:p>
                      <a:pPr defTabSz="914400">
                        <a:defRPr sz="1800"/>
                      </a:pPr>
                      <a:r>
                        <a:rPr sz="2200" b="1">
                          <a:sym typeface="Helvetica Neue"/>
                        </a:rPr>
                        <a:t>제공하는 서비스</a:t>
                      </a:r>
                    </a:p>
                  </a:txBody>
                  <a:tcPr marL="50800" marR="50800" marT="50800" marB="50800" anchor="ctr" horzOverflow="overflow">
                    <a:lnL w="25400">
                      <a:solidFill>
                        <a:srgbClr val="000000"/>
                      </a:solidFill>
                      <a:miter lim="400000"/>
                    </a:lnL>
                    <a:lnB w="25400">
                      <a:solidFill>
                        <a:srgbClr val="000000"/>
                      </a:solidFill>
                      <a:miter lim="400000"/>
                    </a:lnB>
                  </a:tcPr>
                </a:tc>
                <a:tc>
                  <a:txBody>
                    <a:bodyPr/>
                    <a:lstStyle/>
                    <a:p>
                      <a:pPr defTabSz="914400">
                        <a:defRPr sz="1800"/>
                      </a:pPr>
                      <a:r>
                        <a:rPr sz="2200">
                          <a:sym typeface="Helvetica Neue"/>
                        </a:rPr>
                        <a:t>블록 탐색기</a:t>
                      </a:r>
                    </a:p>
                  </a:txBody>
                  <a:tcPr marL="50800" marR="50800" marT="50800" marB="50800" anchor="ctr" horzOverflow="overflow">
                    <a:lnR w="25400">
                      <a:solidFill>
                        <a:srgbClr val="000000"/>
                      </a:solidFill>
                      <a:miter lim="400000"/>
                    </a:lnR>
                    <a:lnB w="25400">
                      <a:solidFill>
                        <a:srgbClr val="000000"/>
                      </a:solidFill>
                      <a:miter lim="400000"/>
                    </a:lnB>
                  </a:tcPr>
                </a:tc>
                <a:extLst>
                  <a:ext uri="{0D108BD9-81ED-4DB2-BD59-A6C34878D82A}">
                    <a16:rowId xmlns:a16="http://schemas.microsoft.com/office/drawing/2014/main" val="10003"/>
                  </a:ext>
                </a:extLst>
              </a:tr>
            </a:tbl>
          </a:graphicData>
        </a:graphic>
      </p:graphicFrame>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Image" descr="Imag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09085" y="5835384"/>
            <a:ext cx="2954480" cy="1233138"/>
          </a:xfrm>
          <a:prstGeom prst="rect">
            <a:avLst/>
          </a:prstGeom>
          <a:ln w="12700">
            <a:miter lim="400000"/>
          </a:ln>
        </p:spPr>
      </p:pic>
      <p:pic>
        <p:nvPicPr>
          <p:cNvPr id="177" name="Image" descr="Imag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025161" y="5835384"/>
            <a:ext cx="2954479" cy="1233138"/>
          </a:xfrm>
          <a:prstGeom prst="rect">
            <a:avLst/>
          </a:prstGeom>
          <a:ln w="12700">
            <a:miter lim="400000"/>
          </a:ln>
        </p:spPr>
      </p:pic>
      <p:pic>
        <p:nvPicPr>
          <p:cNvPr id="178" name="Image" descr="Imag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41235" y="5835384"/>
            <a:ext cx="2954480" cy="1233138"/>
          </a:xfrm>
          <a:prstGeom prst="rect">
            <a:avLst/>
          </a:prstGeom>
          <a:ln w="12700">
            <a:miter lim="400000"/>
          </a:ln>
        </p:spPr>
      </p:pic>
      <p:pic>
        <p:nvPicPr>
          <p:cNvPr id="179" name="Image" descr="Imag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09085" y="7384784"/>
            <a:ext cx="2954480" cy="1233138"/>
          </a:xfrm>
          <a:prstGeom prst="rect">
            <a:avLst/>
          </a:prstGeom>
          <a:ln w="12700">
            <a:miter lim="400000"/>
          </a:ln>
        </p:spPr>
      </p:pic>
      <p:pic>
        <p:nvPicPr>
          <p:cNvPr id="180" name="Image" descr="Imag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025161" y="7384784"/>
            <a:ext cx="2954479" cy="1233138"/>
          </a:xfrm>
          <a:prstGeom prst="rect">
            <a:avLst/>
          </a:prstGeom>
          <a:ln w="12700">
            <a:miter lim="400000"/>
          </a:ln>
        </p:spPr>
      </p:pic>
      <p:pic>
        <p:nvPicPr>
          <p:cNvPr id="181" name="Image" descr="Imag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41235" y="7384784"/>
            <a:ext cx="2954480" cy="1233138"/>
          </a:xfrm>
          <a:prstGeom prst="rect">
            <a:avLst/>
          </a:prstGeom>
          <a:ln w="12700">
            <a:miter lim="400000"/>
          </a:ln>
        </p:spPr>
      </p:pic>
      <p:sp>
        <p:nvSpPr>
          <p:cNvPr id="182" name="주유소 노드"/>
          <p:cNvSpPr txBox="1"/>
          <p:nvPr/>
        </p:nvSpPr>
        <p:spPr>
          <a:xfrm>
            <a:off x="5330520" y="5161447"/>
            <a:ext cx="1996727" cy="487313"/>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500">
                <a:solidFill>
                  <a:srgbClr val="FFFFFF"/>
                </a:solidFill>
              </a:defRPr>
            </a:lvl1pPr>
          </a:lstStyle>
          <a:p>
            <a:r>
              <a:rPr dirty="0" err="1"/>
              <a:t>주유소</a:t>
            </a:r>
            <a:r>
              <a:rPr dirty="0"/>
              <a:t> </a:t>
            </a:r>
            <a:r>
              <a:rPr dirty="0" err="1"/>
              <a:t>노드</a:t>
            </a:r>
            <a:endParaRPr dirty="0"/>
          </a:p>
        </p:txBody>
      </p:sp>
      <p:pic>
        <p:nvPicPr>
          <p:cNvPr id="183" name="Image" descr="Imag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12282" y="1774388"/>
            <a:ext cx="681268" cy="653270"/>
          </a:xfrm>
          <a:prstGeom prst="rect">
            <a:avLst/>
          </a:prstGeom>
          <a:ln w="12700">
            <a:solidFill>
              <a:schemeClr val="accent5">
                <a:hueOff val="-82419"/>
                <a:satOff val="-9513"/>
                <a:lumOff val="-16343"/>
              </a:schemeClr>
            </a:solidFill>
            <a:miter lim="400000"/>
          </a:ln>
        </p:spPr>
      </p:pic>
      <p:pic>
        <p:nvPicPr>
          <p:cNvPr id="184" name="Image" descr="Imag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61682" y="1774388"/>
            <a:ext cx="681268" cy="653270"/>
          </a:xfrm>
          <a:prstGeom prst="rect">
            <a:avLst/>
          </a:prstGeom>
          <a:ln w="12700">
            <a:solidFill>
              <a:schemeClr val="accent5">
                <a:hueOff val="-82419"/>
                <a:satOff val="-9513"/>
                <a:lumOff val="-16343"/>
              </a:schemeClr>
            </a:solidFill>
            <a:miter lim="400000"/>
          </a:ln>
        </p:spPr>
      </p:pic>
      <p:pic>
        <p:nvPicPr>
          <p:cNvPr id="185" name="Image" descr="Imag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711082" y="1774388"/>
            <a:ext cx="681393" cy="653389"/>
          </a:xfrm>
          <a:prstGeom prst="rect">
            <a:avLst/>
          </a:prstGeom>
          <a:ln w="12700">
            <a:solidFill>
              <a:schemeClr val="accent5">
                <a:hueOff val="-82419"/>
                <a:satOff val="-9513"/>
                <a:lumOff val="-16343"/>
              </a:schemeClr>
            </a:solidFill>
            <a:miter lim="400000"/>
          </a:ln>
        </p:spPr>
      </p:pic>
      <p:sp>
        <p:nvSpPr>
          <p:cNvPr id="186" name="검증자 노드"/>
          <p:cNvSpPr txBox="1"/>
          <p:nvPr/>
        </p:nvSpPr>
        <p:spPr>
          <a:xfrm>
            <a:off x="5330519" y="2731940"/>
            <a:ext cx="1996727" cy="487313"/>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500">
                <a:solidFill>
                  <a:srgbClr val="FFFFFF"/>
                </a:solidFill>
              </a:defRPr>
            </a:lvl1pPr>
          </a:lstStyle>
          <a:p>
            <a:r>
              <a:rPr dirty="0" err="1"/>
              <a:t>검증자</a:t>
            </a:r>
            <a:r>
              <a:rPr dirty="0"/>
              <a:t> </a:t>
            </a:r>
            <a:r>
              <a:rPr dirty="0" err="1"/>
              <a:t>노드</a:t>
            </a:r>
            <a:endParaRPr dirty="0"/>
          </a:p>
        </p:txBody>
      </p:sp>
      <p:sp>
        <p:nvSpPr>
          <p:cNvPr id="188" name="Line"/>
          <p:cNvSpPr/>
          <p:nvPr/>
        </p:nvSpPr>
        <p:spPr>
          <a:xfrm flipV="1">
            <a:off x="6502400" y="3652799"/>
            <a:ext cx="0" cy="127000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89" name="기름탱크의 성분 및 잔량 전송"/>
          <p:cNvSpPr txBox="1"/>
          <p:nvPr/>
        </p:nvSpPr>
        <p:spPr>
          <a:xfrm>
            <a:off x="7507619" y="5146487"/>
            <a:ext cx="4317339" cy="487313"/>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500"/>
            </a:lvl1pPr>
          </a:lstStyle>
          <a:p>
            <a:r>
              <a:t>기름탱크의 성분 및 잔량 전송</a:t>
            </a:r>
          </a:p>
        </p:txBody>
      </p:sp>
      <p:sp>
        <p:nvSpPr>
          <p:cNvPr id="190" name="트랜잭션의 검증 및 블록 생성"/>
          <p:cNvSpPr txBox="1"/>
          <p:nvPr/>
        </p:nvSpPr>
        <p:spPr>
          <a:xfrm>
            <a:off x="7507619" y="2750255"/>
            <a:ext cx="4317339" cy="487313"/>
          </a:xfrm>
          <a:prstGeom prst="rect">
            <a:avLst/>
          </a:prstGeom>
          <a:ln w="25400">
            <a:solidFill>
              <a:schemeClr val="accent5">
                <a:hueOff val="-82419"/>
                <a:satOff val="-9513"/>
                <a:lumOff val="-16343"/>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500">
                <a:solidFill>
                  <a:schemeClr val="accent5">
                    <a:hueOff val="-82419"/>
                    <a:satOff val="-9513"/>
                    <a:lumOff val="-16343"/>
                  </a:schemeClr>
                </a:solidFill>
              </a:defRPr>
            </a:lvl1pPr>
          </a:lstStyle>
          <a:p>
            <a:r>
              <a:t>트랜잭션의 검증 및 블록 생성</a:t>
            </a:r>
          </a:p>
        </p:txBody>
      </p:sp>
      <p:sp>
        <p:nvSpPr>
          <p:cNvPr id="191"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13</a:t>
            </a:fld>
            <a:endParaRPr/>
          </a:p>
        </p:txBody>
      </p:sp>
      <p:pic>
        <p:nvPicPr>
          <p:cNvPr id="21" name="Image" descr="Image">
            <a:extLst>
              <a:ext uri="{FF2B5EF4-FFF2-40B4-BE49-F238E27FC236}">
                <a16:creationId xmlns:a16="http://schemas.microsoft.com/office/drawing/2014/main" id="{78F5C41E-F742-614B-A58D-B9FB4C5F2006}"/>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2534593" y="414117"/>
            <a:ext cx="3621434" cy="1179816"/>
          </a:xfrm>
          <a:prstGeom prst="rect">
            <a:avLst/>
          </a:prstGeom>
          <a:ln w="12700">
            <a:miter lim="400000"/>
          </a:ln>
        </p:spPr>
      </p:pic>
      <p:pic>
        <p:nvPicPr>
          <p:cNvPr id="2" name="Picture 1">
            <a:extLst>
              <a:ext uri="{FF2B5EF4-FFF2-40B4-BE49-F238E27FC236}">
                <a16:creationId xmlns:a16="http://schemas.microsoft.com/office/drawing/2014/main" id="{64B21D26-CA59-BF4D-B756-145F7192EA1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91150" y="199367"/>
            <a:ext cx="2222500" cy="1524000"/>
          </a:xfrm>
          <a:prstGeom prst="rect">
            <a:avLst/>
          </a:prstGeom>
        </p:spPr>
      </p:pic>
      <p:pic>
        <p:nvPicPr>
          <p:cNvPr id="5" name="Picture 4">
            <a:extLst>
              <a:ext uri="{FF2B5EF4-FFF2-40B4-BE49-F238E27FC236}">
                <a16:creationId xmlns:a16="http://schemas.microsoft.com/office/drawing/2014/main" id="{D1914A2C-945D-7E40-B9EB-758AF5AB3F92}"/>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7757382" y="294078"/>
            <a:ext cx="1427502" cy="1256245"/>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0" name="Group"/>
          <p:cNvGrpSpPr/>
          <p:nvPr/>
        </p:nvGrpSpPr>
        <p:grpSpPr>
          <a:xfrm>
            <a:off x="601616" y="6224408"/>
            <a:ext cx="4485769" cy="2678187"/>
            <a:chOff x="0" y="0"/>
            <a:chExt cx="4485768" cy="2678186"/>
          </a:xfrm>
        </p:grpSpPr>
        <p:pic>
          <p:nvPicPr>
            <p:cNvPr id="193" name="Image" descr="Image"/>
            <p:cNvPicPr>
              <a:picLocks noChangeAspect="1"/>
            </p:cNvPicPr>
            <p:nvPr/>
          </p:nvPicPr>
          <p:blipFill>
            <a:blip r:embed="rId2" cstate="email">
              <a:alphaModFix amt="95013"/>
              <a:extLst>
                <a:ext uri="{28A0092B-C50C-407E-A947-70E740481C1C}">
                  <a14:useLocalDpi xmlns:a14="http://schemas.microsoft.com/office/drawing/2010/main"/>
                </a:ext>
              </a:extLst>
            </a:blip>
            <a:srcRect/>
            <a:stretch>
              <a:fillRect/>
            </a:stretch>
          </p:blipFill>
          <p:spPr>
            <a:xfrm>
              <a:off x="93954" y="943503"/>
              <a:ext cx="1513840" cy="1369436"/>
            </a:xfrm>
            <a:prstGeom prst="rect">
              <a:avLst/>
            </a:prstGeom>
            <a:ln w="12700" cap="flat">
              <a:noFill/>
              <a:miter lim="400000"/>
            </a:ln>
            <a:effectLst/>
          </p:spPr>
        </p:pic>
        <p:pic>
          <p:nvPicPr>
            <p:cNvPr id="194" name="Image" descr="Imag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69304" y="1084994"/>
              <a:ext cx="1193164" cy="893876"/>
            </a:xfrm>
            <a:prstGeom prst="rect">
              <a:avLst/>
            </a:prstGeom>
            <a:ln w="12700" cap="flat">
              <a:noFill/>
              <a:miter lim="400000"/>
            </a:ln>
            <a:effectLst/>
          </p:spPr>
        </p:pic>
        <p:pic>
          <p:nvPicPr>
            <p:cNvPr id="195" name="Image" descr="Image"/>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1957982" y="1180102"/>
              <a:ext cx="519615" cy="703618"/>
            </a:xfrm>
            <a:prstGeom prst="rect">
              <a:avLst/>
            </a:prstGeom>
            <a:ln w="12700" cap="flat">
              <a:noFill/>
              <a:miter lim="400000"/>
            </a:ln>
            <a:effectLst/>
          </p:spPr>
        </p:pic>
        <p:sp>
          <p:nvSpPr>
            <p:cNvPr id="196" name="Rectangle"/>
            <p:cNvSpPr/>
            <p:nvPr/>
          </p:nvSpPr>
          <p:spPr>
            <a:xfrm>
              <a:off x="4057" y="629235"/>
              <a:ext cx="4481712" cy="2048952"/>
            </a:xfrm>
            <a:prstGeom prst="rect">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97" name="arduino"/>
            <p:cNvSpPr txBox="1"/>
            <p:nvPr/>
          </p:nvSpPr>
          <p:spPr>
            <a:xfrm>
              <a:off x="3023138" y="1973352"/>
              <a:ext cx="1136296"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b="0"/>
              </a:lvl1pPr>
            </a:lstStyle>
            <a:p>
              <a:r>
                <a:t>arduino</a:t>
              </a:r>
            </a:p>
          </p:txBody>
        </p:sp>
        <p:sp>
          <p:nvSpPr>
            <p:cNvPr id="198" name="sensor…"/>
            <p:cNvSpPr txBox="1"/>
            <p:nvPr/>
          </p:nvSpPr>
          <p:spPr>
            <a:xfrm>
              <a:off x="1661019" y="1789203"/>
              <a:ext cx="1113436" cy="8296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defRPr b="0"/>
              </a:pPr>
              <a:r>
                <a:t>sensor</a:t>
              </a:r>
            </a:p>
            <a:p>
              <a:pPr>
                <a:defRPr b="0"/>
              </a:pPr>
              <a:r>
                <a:t>x2</a:t>
              </a:r>
            </a:p>
          </p:txBody>
        </p:sp>
        <p:sp>
          <p:nvSpPr>
            <p:cNvPr id="199" name="Tank"/>
            <p:cNvSpPr txBox="1"/>
            <p:nvPr/>
          </p:nvSpPr>
          <p:spPr>
            <a:xfrm>
              <a:off x="-1" y="-1"/>
              <a:ext cx="930276" cy="573534"/>
            </a:xfrm>
            <a:prstGeom prst="rect">
              <a:avLst/>
            </a:prstGeom>
            <a:no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000" b="0"/>
              </a:lvl1pPr>
            </a:lstStyle>
            <a:p>
              <a:r>
                <a:t>Tank</a:t>
              </a:r>
            </a:p>
          </p:txBody>
        </p:sp>
      </p:grpSp>
      <p:grpSp>
        <p:nvGrpSpPr>
          <p:cNvPr id="205" name="Group"/>
          <p:cNvGrpSpPr/>
          <p:nvPr/>
        </p:nvGrpSpPr>
        <p:grpSpPr>
          <a:xfrm>
            <a:off x="10337229" y="5505758"/>
            <a:ext cx="2068668" cy="3639033"/>
            <a:chOff x="0" y="0"/>
            <a:chExt cx="2068666" cy="3639031"/>
          </a:xfrm>
        </p:grpSpPr>
        <p:pic>
          <p:nvPicPr>
            <p:cNvPr id="201" name="Image" descr="Image"/>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7500" y="260008"/>
              <a:ext cx="1433667" cy="1036216"/>
            </a:xfrm>
            <a:prstGeom prst="rect">
              <a:avLst/>
            </a:prstGeom>
            <a:ln w="12700" cap="flat">
              <a:noFill/>
              <a:miter lim="400000"/>
            </a:ln>
            <a:effectLst/>
          </p:spPr>
        </p:pic>
        <p:pic>
          <p:nvPicPr>
            <p:cNvPr id="202" name="Image" descr="Image"/>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7500" y="1301408"/>
              <a:ext cx="1433667" cy="1036216"/>
            </a:xfrm>
            <a:prstGeom prst="rect">
              <a:avLst/>
            </a:prstGeom>
            <a:ln w="12700" cap="flat">
              <a:noFill/>
              <a:miter lim="400000"/>
            </a:ln>
            <a:effectLst/>
          </p:spPr>
        </p:pic>
        <p:pic>
          <p:nvPicPr>
            <p:cNvPr id="203" name="Image" descr="Image"/>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7500" y="2304708"/>
              <a:ext cx="1433667" cy="1036216"/>
            </a:xfrm>
            <a:prstGeom prst="rect">
              <a:avLst/>
            </a:prstGeom>
            <a:ln w="12700" cap="flat">
              <a:noFill/>
              <a:miter lim="400000"/>
            </a:ln>
            <a:effectLst/>
          </p:spPr>
        </p:pic>
        <p:sp>
          <p:nvSpPr>
            <p:cNvPr id="204" name="Rectangle"/>
            <p:cNvSpPr/>
            <p:nvPr/>
          </p:nvSpPr>
          <p:spPr>
            <a:xfrm>
              <a:off x="0" y="0"/>
              <a:ext cx="2068667" cy="3639032"/>
            </a:xfrm>
            <a:prstGeom prst="rect">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grpSp>
      <p:sp>
        <p:nvSpPr>
          <p:cNvPr id="206" name="Line"/>
          <p:cNvSpPr/>
          <p:nvPr/>
        </p:nvSpPr>
        <p:spPr>
          <a:xfrm>
            <a:off x="9047225" y="6157173"/>
            <a:ext cx="1292845" cy="1"/>
          </a:xfrm>
          <a:prstGeom prst="line">
            <a:avLst/>
          </a:prstGeom>
          <a:ln w="254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grpSp>
        <p:nvGrpSpPr>
          <p:cNvPr id="211" name="Group"/>
          <p:cNvGrpSpPr/>
          <p:nvPr/>
        </p:nvGrpSpPr>
        <p:grpSpPr>
          <a:xfrm>
            <a:off x="6938872" y="6220700"/>
            <a:ext cx="1953131" cy="2685603"/>
            <a:chOff x="0" y="0"/>
            <a:chExt cx="1953130" cy="2685601"/>
          </a:xfrm>
        </p:grpSpPr>
        <p:pic>
          <p:nvPicPr>
            <p:cNvPr id="207" name="Image" descr="Image"/>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70290" y="992416"/>
              <a:ext cx="1012551" cy="856953"/>
            </a:xfrm>
            <a:prstGeom prst="rect">
              <a:avLst/>
            </a:prstGeom>
            <a:ln w="12700" cap="flat">
              <a:noFill/>
              <a:miter lim="400000"/>
            </a:ln>
            <a:effectLst/>
          </p:spPr>
        </p:pic>
        <p:sp>
          <p:nvSpPr>
            <p:cNvPr id="208" name="Rectangle"/>
            <p:cNvSpPr/>
            <p:nvPr/>
          </p:nvSpPr>
          <p:spPr>
            <a:xfrm>
              <a:off x="0" y="636650"/>
              <a:ext cx="1953131" cy="2048952"/>
            </a:xfrm>
            <a:prstGeom prst="rect">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209" name="Rpi3"/>
            <p:cNvSpPr txBox="1"/>
            <p:nvPr/>
          </p:nvSpPr>
          <p:spPr>
            <a:xfrm>
              <a:off x="606080" y="2006168"/>
              <a:ext cx="740970"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b="0"/>
              </a:lvl1pPr>
            </a:lstStyle>
            <a:p>
              <a:r>
                <a:t>Rpi3</a:t>
              </a:r>
            </a:p>
          </p:txBody>
        </p:sp>
        <p:sp>
          <p:nvSpPr>
            <p:cNvPr id="210" name="Node"/>
            <p:cNvSpPr txBox="1"/>
            <p:nvPr/>
          </p:nvSpPr>
          <p:spPr>
            <a:xfrm>
              <a:off x="62" y="-1"/>
              <a:ext cx="1064007" cy="573534"/>
            </a:xfrm>
            <a:prstGeom prst="rect">
              <a:avLst/>
            </a:prstGeom>
            <a:no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000" b="0"/>
              </a:lvl1pPr>
            </a:lstStyle>
            <a:p>
              <a:r>
                <a:rPr dirty="0"/>
                <a:t>Node</a:t>
              </a:r>
            </a:p>
          </p:txBody>
        </p:sp>
      </p:grpSp>
      <p:sp>
        <p:nvSpPr>
          <p:cNvPr id="212" name="Line"/>
          <p:cNvSpPr/>
          <p:nvPr/>
        </p:nvSpPr>
        <p:spPr>
          <a:xfrm>
            <a:off x="5118650" y="7910882"/>
            <a:ext cx="1788957"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13" name="Fuel"/>
          <p:cNvSpPr txBox="1"/>
          <p:nvPr/>
        </p:nvSpPr>
        <p:spPr>
          <a:xfrm>
            <a:off x="10344700" y="4883442"/>
            <a:ext cx="859410" cy="573533"/>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b="0"/>
            </a:lvl1pPr>
          </a:lstStyle>
          <a:p>
            <a:r>
              <a:t>Fuel</a:t>
            </a:r>
          </a:p>
        </p:txBody>
      </p:sp>
      <p:pic>
        <p:nvPicPr>
          <p:cNvPr id="214" name="Image" descr="Image"/>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111789" y="796912"/>
            <a:ext cx="5163715" cy="2155226"/>
          </a:xfrm>
          <a:prstGeom prst="rect">
            <a:avLst/>
          </a:prstGeom>
          <a:ln w="12700">
            <a:miter lim="400000"/>
          </a:ln>
        </p:spPr>
      </p:pic>
      <p:sp>
        <p:nvSpPr>
          <p:cNvPr id="215" name="주유소 노드"/>
          <p:cNvSpPr txBox="1"/>
          <p:nvPr/>
        </p:nvSpPr>
        <p:spPr>
          <a:xfrm>
            <a:off x="8746717" y="3246081"/>
            <a:ext cx="1896437" cy="48996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500">
                <a:solidFill>
                  <a:srgbClr val="FFFFFF"/>
                </a:solidFill>
              </a:defRPr>
            </a:lvl1pPr>
          </a:lstStyle>
          <a:p>
            <a:r>
              <a:rPr dirty="0" err="1"/>
              <a:t>주유소</a:t>
            </a:r>
            <a:r>
              <a:rPr dirty="0"/>
              <a:t> </a:t>
            </a:r>
            <a:r>
              <a:rPr dirty="0" err="1"/>
              <a:t>노드</a:t>
            </a:r>
            <a:endParaRPr dirty="0"/>
          </a:p>
        </p:txBody>
      </p:sp>
      <p:sp>
        <p:nvSpPr>
          <p:cNvPr id="216" name="Rpi3:…"/>
          <p:cNvSpPr txBox="1"/>
          <p:nvPr/>
        </p:nvSpPr>
        <p:spPr>
          <a:xfrm>
            <a:off x="685066" y="707385"/>
            <a:ext cx="4998103" cy="12909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2500"/>
            </a:pPr>
            <a:r>
              <a:rPr dirty="0"/>
              <a:t>Rpi3: </a:t>
            </a:r>
          </a:p>
          <a:p>
            <a:pPr algn="l">
              <a:defRPr sz="2500" b="0"/>
            </a:pPr>
            <a:r>
              <a:rPr dirty="0" err="1"/>
              <a:t>이더리움</a:t>
            </a:r>
            <a:r>
              <a:rPr dirty="0"/>
              <a:t> </a:t>
            </a:r>
            <a:r>
              <a:rPr dirty="0" err="1"/>
              <a:t>네트워크에</a:t>
            </a:r>
            <a:r>
              <a:rPr dirty="0"/>
              <a:t> </a:t>
            </a:r>
            <a:r>
              <a:rPr dirty="0" err="1"/>
              <a:t>트랜잭션만</a:t>
            </a:r>
            <a:r>
              <a:rPr dirty="0"/>
              <a:t> </a:t>
            </a:r>
            <a:r>
              <a:rPr dirty="0" err="1"/>
              <a:t>발생시킬</a:t>
            </a:r>
            <a:r>
              <a:rPr dirty="0"/>
              <a:t> 수 </a:t>
            </a:r>
            <a:r>
              <a:rPr dirty="0" err="1"/>
              <a:t>있는</a:t>
            </a:r>
            <a:r>
              <a:rPr dirty="0"/>
              <a:t> </a:t>
            </a:r>
            <a:r>
              <a:rPr dirty="0" err="1"/>
              <a:t>스펙을</a:t>
            </a:r>
            <a:r>
              <a:rPr dirty="0"/>
              <a:t> </a:t>
            </a:r>
            <a:r>
              <a:rPr dirty="0" err="1"/>
              <a:t>가진</a:t>
            </a:r>
            <a:r>
              <a:rPr dirty="0"/>
              <a:t> </a:t>
            </a:r>
            <a:r>
              <a:rPr dirty="0" err="1"/>
              <a:t>노드</a:t>
            </a:r>
            <a:endParaRPr dirty="0"/>
          </a:p>
        </p:txBody>
      </p:sp>
      <p:sp>
        <p:nvSpPr>
          <p:cNvPr id="217" name="Tank:…"/>
          <p:cNvSpPr txBox="1"/>
          <p:nvPr/>
        </p:nvSpPr>
        <p:spPr>
          <a:xfrm>
            <a:off x="685066" y="2341664"/>
            <a:ext cx="5163715" cy="16414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2500"/>
            </a:pPr>
            <a:r>
              <a:rPr dirty="0"/>
              <a:t>Tank: </a:t>
            </a:r>
          </a:p>
          <a:p>
            <a:pPr algn="l">
              <a:defRPr sz="2500" b="0"/>
            </a:pPr>
            <a:r>
              <a:rPr lang="ko-KR" altLang="en-US" dirty="0"/>
              <a:t>유류</a:t>
            </a:r>
            <a:r>
              <a:rPr dirty="0"/>
              <a:t>를 </a:t>
            </a:r>
            <a:r>
              <a:rPr dirty="0" err="1"/>
              <a:t>담는</a:t>
            </a:r>
            <a:r>
              <a:rPr dirty="0"/>
              <a:t> </a:t>
            </a:r>
            <a:r>
              <a:rPr dirty="0" err="1"/>
              <a:t>탱크는</a:t>
            </a:r>
            <a:r>
              <a:rPr dirty="0"/>
              <a:t> </a:t>
            </a:r>
            <a:r>
              <a:rPr dirty="0" err="1"/>
              <a:t>수위센서</a:t>
            </a:r>
            <a:r>
              <a:rPr dirty="0"/>
              <a:t>, </a:t>
            </a:r>
            <a:r>
              <a:rPr dirty="0" err="1"/>
              <a:t>식별센서</a:t>
            </a:r>
            <a:r>
              <a:rPr dirty="0"/>
              <a:t>, </a:t>
            </a:r>
            <a:r>
              <a:rPr dirty="0" err="1"/>
              <a:t>측정</a:t>
            </a:r>
            <a:r>
              <a:rPr dirty="0"/>
              <a:t> </a:t>
            </a:r>
            <a:r>
              <a:rPr dirty="0" err="1"/>
              <a:t>정보를</a:t>
            </a:r>
            <a:r>
              <a:rPr dirty="0"/>
              <a:t> Rpi3로 </a:t>
            </a:r>
            <a:r>
              <a:rPr dirty="0" err="1"/>
              <a:t>전송</a:t>
            </a:r>
            <a:r>
              <a:rPr lang="ko-KR" altLang="en-US" dirty="0"/>
              <a:t>하</a:t>
            </a:r>
            <a:r>
              <a:rPr dirty="0"/>
              <a:t>는 </a:t>
            </a:r>
            <a:r>
              <a:rPr dirty="0" err="1"/>
              <a:t>아두이노가</a:t>
            </a:r>
            <a:r>
              <a:rPr dirty="0"/>
              <a:t> </a:t>
            </a:r>
            <a:r>
              <a:rPr dirty="0" err="1"/>
              <a:t>부착</a:t>
            </a:r>
            <a:endParaRPr dirty="0"/>
          </a:p>
        </p:txBody>
      </p:sp>
      <p:sp>
        <p:nvSpPr>
          <p:cNvPr id="218" name="Fuel:…"/>
          <p:cNvSpPr txBox="1"/>
          <p:nvPr/>
        </p:nvSpPr>
        <p:spPr>
          <a:xfrm>
            <a:off x="685065" y="4326460"/>
            <a:ext cx="5163715" cy="8720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2500"/>
            </a:pPr>
            <a:r>
              <a:rPr dirty="0"/>
              <a:t>Fuel:</a:t>
            </a:r>
          </a:p>
          <a:p>
            <a:pPr algn="l">
              <a:defRPr sz="2500" b="0"/>
            </a:pPr>
            <a:r>
              <a:rPr dirty="0" err="1"/>
              <a:t>하나의</a:t>
            </a:r>
            <a:r>
              <a:rPr dirty="0"/>
              <a:t> </a:t>
            </a:r>
            <a:r>
              <a:rPr dirty="0" err="1"/>
              <a:t>탱크에</a:t>
            </a:r>
            <a:r>
              <a:rPr dirty="0"/>
              <a:t> 3개의 </a:t>
            </a:r>
            <a:r>
              <a:rPr dirty="0" err="1"/>
              <a:t>주유구</a:t>
            </a:r>
            <a:r>
              <a:rPr dirty="0"/>
              <a:t> </a:t>
            </a:r>
            <a:r>
              <a:rPr dirty="0" err="1"/>
              <a:t>연결</a:t>
            </a:r>
            <a:endParaRPr dirty="0"/>
          </a:p>
        </p:txBody>
      </p:sp>
      <p:sp>
        <p:nvSpPr>
          <p:cNvPr id="219" name="Line"/>
          <p:cNvSpPr/>
          <p:nvPr/>
        </p:nvSpPr>
        <p:spPr>
          <a:xfrm flipH="1">
            <a:off x="8916917" y="7563501"/>
            <a:ext cx="1395397"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20" name="Line"/>
          <p:cNvSpPr/>
          <p:nvPr/>
        </p:nvSpPr>
        <p:spPr>
          <a:xfrm flipH="1">
            <a:off x="8336094" y="6152835"/>
            <a:ext cx="725762" cy="723744"/>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21" name="Line"/>
          <p:cNvSpPr/>
          <p:nvPr/>
        </p:nvSpPr>
        <p:spPr>
          <a:xfrm flipH="1">
            <a:off x="8923267" y="8443243"/>
            <a:ext cx="1395397"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22" name="센서 값"/>
          <p:cNvSpPr txBox="1"/>
          <p:nvPr/>
        </p:nvSpPr>
        <p:spPr>
          <a:xfrm>
            <a:off x="5641231" y="7256345"/>
            <a:ext cx="743794" cy="487313"/>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500"/>
            </a:lvl1pPr>
          </a:lstStyle>
          <a:p>
            <a:r>
              <a:rPr lang="ko-KR" altLang="en-US" dirty="0"/>
              <a:t>잔량</a:t>
            </a:r>
            <a:endParaRPr dirty="0"/>
          </a:p>
        </p:txBody>
      </p:sp>
      <p:sp>
        <p:nvSpPr>
          <p:cNvPr id="223" name="주유한 양"/>
          <p:cNvSpPr txBox="1"/>
          <p:nvPr/>
        </p:nvSpPr>
        <p:spPr>
          <a:xfrm>
            <a:off x="8218065" y="5535550"/>
            <a:ext cx="1687581" cy="487313"/>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500"/>
            </a:lvl1pPr>
          </a:lstStyle>
          <a:p>
            <a:r>
              <a:rPr dirty="0" err="1"/>
              <a:t>주유한</a:t>
            </a:r>
            <a:r>
              <a:rPr dirty="0"/>
              <a:t> </a:t>
            </a:r>
            <a:r>
              <a:rPr dirty="0" err="1"/>
              <a:t>양</a:t>
            </a:r>
            <a:endParaRPr dirty="0"/>
          </a:p>
        </p:txBody>
      </p:sp>
      <p:sp>
        <p:nvSpPr>
          <p:cNvPr id="224" name="Slide Number"/>
          <p:cNvSpPr txBox="1">
            <a:spLocks noGrp="1"/>
          </p:cNvSpPr>
          <p:nvPr>
            <p:ph type="sldNum" sz="quarter" idx="4294967295"/>
          </p:nvPr>
        </p:nvSpPr>
        <p:spPr>
          <a:xfrm>
            <a:off x="6332270" y="9311640"/>
            <a:ext cx="340259" cy="32430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14</a:t>
            </a:fld>
            <a:endParaRPr/>
          </a:p>
        </p:txBody>
      </p:sp>
      <p:sp>
        <p:nvSpPr>
          <p:cNvPr id="34" name="센서 값">
            <a:extLst>
              <a:ext uri="{FF2B5EF4-FFF2-40B4-BE49-F238E27FC236}">
                <a16:creationId xmlns:a16="http://schemas.microsoft.com/office/drawing/2014/main" id="{55F1135D-3AC7-1748-94F0-ED2EE887E861}"/>
              </a:ext>
            </a:extLst>
          </p:cNvPr>
          <p:cNvSpPr txBox="1"/>
          <p:nvPr/>
        </p:nvSpPr>
        <p:spPr>
          <a:xfrm>
            <a:off x="5627361" y="6609986"/>
            <a:ext cx="743794" cy="487313"/>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500"/>
            </a:lvl1pPr>
          </a:lstStyle>
          <a:p>
            <a:r>
              <a:rPr lang="ko-KR" altLang="en-US" dirty="0"/>
              <a:t>성분</a:t>
            </a:r>
            <a:endParaRPr dirty="0"/>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 name="Image" descr="Imag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386982" y="1771041"/>
            <a:ext cx="681268" cy="653271"/>
          </a:xfrm>
          <a:prstGeom prst="rect">
            <a:avLst/>
          </a:prstGeom>
          <a:ln w="38100">
            <a:solidFill>
              <a:schemeClr val="accent1">
                <a:lumOff val="-13575"/>
              </a:schemeClr>
            </a:solidFill>
            <a:miter lim="400000"/>
          </a:ln>
        </p:spPr>
      </p:pic>
      <p:pic>
        <p:nvPicPr>
          <p:cNvPr id="228" name="Image" descr="Imag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36382" y="1771041"/>
            <a:ext cx="681268" cy="653271"/>
          </a:xfrm>
          <a:prstGeom prst="rect">
            <a:avLst/>
          </a:prstGeom>
          <a:ln w="38100">
            <a:solidFill>
              <a:schemeClr val="accent5">
                <a:hueOff val="-82419"/>
                <a:satOff val="-9513"/>
                <a:lumOff val="-16343"/>
              </a:schemeClr>
            </a:solidFill>
            <a:miter lim="400000"/>
          </a:ln>
        </p:spPr>
      </p:pic>
      <p:pic>
        <p:nvPicPr>
          <p:cNvPr id="229" name="Image" descr="Imag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85782" y="1771041"/>
            <a:ext cx="681393" cy="653390"/>
          </a:xfrm>
          <a:prstGeom prst="rect">
            <a:avLst/>
          </a:prstGeom>
          <a:ln w="38100">
            <a:solidFill>
              <a:schemeClr val="accent1">
                <a:lumOff val="-13575"/>
              </a:schemeClr>
            </a:solidFill>
            <a:miter lim="400000"/>
          </a:ln>
        </p:spPr>
      </p:pic>
      <p:sp>
        <p:nvSpPr>
          <p:cNvPr id="230" name="검증자 노드"/>
          <p:cNvSpPr txBox="1"/>
          <p:nvPr/>
        </p:nvSpPr>
        <p:spPr>
          <a:xfrm>
            <a:off x="5547449" y="2701881"/>
            <a:ext cx="1903127" cy="499746"/>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500">
                <a:solidFill>
                  <a:srgbClr val="FFFFFF"/>
                </a:solidFill>
              </a:defRPr>
            </a:lvl1pPr>
          </a:lstStyle>
          <a:p>
            <a:r>
              <a:rPr dirty="0" err="1"/>
              <a:t>검증자</a:t>
            </a:r>
            <a:r>
              <a:rPr dirty="0"/>
              <a:t> </a:t>
            </a:r>
            <a:r>
              <a:rPr dirty="0" err="1"/>
              <a:t>노드</a:t>
            </a:r>
            <a:endParaRPr dirty="0"/>
          </a:p>
        </p:txBody>
      </p:sp>
      <p:pic>
        <p:nvPicPr>
          <p:cNvPr id="231" name="Image" descr="Imag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37582" y="1771041"/>
            <a:ext cx="681268" cy="653271"/>
          </a:xfrm>
          <a:prstGeom prst="rect">
            <a:avLst/>
          </a:prstGeom>
          <a:ln w="38100">
            <a:solidFill>
              <a:schemeClr val="accent5">
                <a:hueOff val="-82419"/>
                <a:satOff val="-9513"/>
                <a:lumOff val="-16343"/>
              </a:schemeClr>
            </a:solidFill>
            <a:miter lim="400000"/>
          </a:ln>
        </p:spPr>
      </p:pic>
      <p:grpSp>
        <p:nvGrpSpPr>
          <p:cNvPr id="237" name="Group"/>
          <p:cNvGrpSpPr/>
          <p:nvPr/>
        </p:nvGrpSpPr>
        <p:grpSpPr>
          <a:xfrm>
            <a:off x="86033" y="3479196"/>
            <a:ext cx="6365312" cy="3944403"/>
            <a:chOff x="0" y="0"/>
            <a:chExt cx="6365311" cy="3944401"/>
          </a:xfrm>
        </p:grpSpPr>
        <p:sp>
          <p:nvSpPr>
            <p:cNvPr id="232" name="Rectangle"/>
            <p:cNvSpPr/>
            <p:nvPr/>
          </p:nvSpPr>
          <p:spPr>
            <a:xfrm>
              <a:off x="0" y="0"/>
              <a:ext cx="6365312" cy="3944402"/>
            </a:xfrm>
            <a:prstGeom prst="rect">
              <a:avLst/>
            </a:prstGeom>
            <a:noFill/>
            <a:ln w="254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233" name="Availability Zone A"/>
            <p:cNvSpPr txBox="1"/>
            <p:nvPr/>
          </p:nvSpPr>
          <p:spPr>
            <a:xfrm>
              <a:off x="1550074" y="237777"/>
              <a:ext cx="3265164" cy="4656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b="0">
                  <a:solidFill>
                    <a:schemeClr val="accent5">
                      <a:hueOff val="-82419"/>
                      <a:satOff val="-9513"/>
                      <a:lumOff val="-16343"/>
                    </a:schemeClr>
                  </a:solidFill>
                </a:defRPr>
              </a:lvl1pPr>
            </a:lstStyle>
            <a:p>
              <a:r>
                <a:t>Availability Zone A</a:t>
              </a:r>
            </a:p>
          </p:txBody>
        </p:sp>
        <p:sp>
          <p:nvSpPr>
            <p:cNvPr id="234" name="부트노드 A"/>
            <p:cNvSpPr/>
            <p:nvPr/>
          </p:nvSpPr>
          <p:spPr>
            <a:xfrm>
              <a:off x="2113685" y="825047"/>
              <a:ext cx="2137941" cy="1002135"/>
            </a:xfrm>
            <a:prstGeom prst="rect">
              <a:avLst/>
            </a:prstGeom>
            <a:solidFill>
              <a:schemeClr val="accent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500">
                  <a:solidFill>
                    <a:srgbClr val="FFFFFF"/>
                  </a:solidFill>
                </a:defRPr>
              </a:lvl1pPr>
            </a:lstStyle>
            <a:p>
              <a:r>
                <a:t>부트노드 A</a:t>
              </a:r>
            </a:p>
          </p:txBody>
        </p:sp>
        <p:sp>
          <p:nvSpPr>
            <p:cNvPr id="235" name="검증자 V1"/>
            <p:cNvSpPr/>
            <p:nvPr/>
          </p:nvSpPr>
          <p:spPr>
            <a:xfrm>
              <a:off x="853164" y="2560477"/>
              <a:ext cx="2137941" cy="1002135"/>
            </a:xfrm>
            <a:prstGeom prst="rect">
              <a:avLst/>
            </a:prstGeom>
            <a:solidFill>
              <a:schemeClr val="accent5">
                <a:hueOff val="-82419"/>
                <a:satOff val="-9513"/>
                <a:lumOff val="-16343"/>
              </a:scheme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500">
                  <a:solidFill>
                    <a:srgbClr val="FFFFFF"/>
                  </a:solidFill>
                </a:defRPr>
              </a:lvl1pPr>
            </a:lstStyle>
            <a:p>
              <a:r>
                <a:t>검증자 V1</a:t>
              </a:r>
            </a:p>
          </p:txBody>
        </p:sp>
        <p:sp>
          <p:nvSpPr>
            <p:cNvPr id="236" name="검증자 V2"/>
            <p:cNvSpPr/>
            <p:nvPr/>
          </p:nvSpPr>
          <p:spPr>
            <a:xfrm>
              <a:off x="3448827" y="2560477"/>
              <a:ext cx="2137941" cy="1002135"/>
            </a:xfrm>
            <a:prstGeom prst="rect">
              <a:avLst/>
            </a:prstGeom>
            <a:solidFill>
              <a:schemeClr val="accent1"/>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500">
                  <a:solidFill>
                    <a:srgbClr val="FFFFFF"/>
                  </a:solidFill>
                </a:defRPr>
              </a:lvl1pPr>
            </a:lstStyle>
            <a:p>
              <a:r>
                <a:t>검증자 V2</a:t>
              </a:r>
            </a:p>
          </p:txBody>
        </p:sp>
      </p:grpSp>
      <p:sp>
        <p:nvSpPr>
          <p:cNvPr id="238" name="Rectangle"/>
          <p:cNvSpPr/>
          <p:nvPr/>
        </p:nvSpPr>
        <p:spPr>
          <a:xfrm>
            <a:off x="6543826" y="3479196"/>
            <a:ext cx="6365313" cy="3944403"/>
          </a:xfrm>
          <a:prstGeom prst="rect">
            <a:avLst/>
          </a:prstGeom>
          <a:ln w="25400">
            <a:solidFill>
              <a:schemeClr val="accent3">
                <a:hueOff val="362282"/>
                <a:satOff val="31803"/>
                <a:lumOff val="-18242"/>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39" name="Availability Zone B"/>
          <p:cNvSpPr txBox="1"/>
          <p:nvPr/>
        </p:nvSpPr>
        <p:spPr>
          <a:xfrm>
            <a:off x="8093901" y="3716974"/>
            <a:ext cx="3265164" cy="4656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0">
                <a:solidFill>
                  <a:schemeClr val="accent3">
                    <a:hueOff val="362282"/>
                    <a:satOff val="31803"/>
                    <a:lumOff val="-18242"/>
                  </a:schemeClr>
                </a:solidFill>
              </a:defRPr>
            </a:lvl1pPr>
          </a:lstStyle>
          <a:p>
            <a:r>
              <a:t>Availability Zone B</a:t>
            </a:r>
          </a:p>
        </p:txBody>
      </p:sp>
      <p:sp>
        <p:nvSpPr>
          <p:cNvPr id="240" name="부트노드 B"/>
          <p:cNvSpPr/>
          <p:nvPr/>
        </p:nvSpPr>
        <p:spPr>
          <a:xfrm>
            <a:off x="8657512" y="4304244"/>
            <a:ext cx="2137941" cy="1002135"/>
          </a:xfrm>
          <a:prstGeom prst="rect">
            <a:avLst/>
          </a:prstGeom>
          <a:solidFill>
            <a:schemeClr val="accent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2500">
                <a:solidFill>
                  <a:srgbClr val="FFFFFF"/>
                </a:solidFill>
              </a:defRPr>
            </a:lvl1pPr>
          </a:lstStyle>
          <a:p>
            <a:r>
              <a:t>부트노드 B</a:t>
            </a:r>
          </a:p>
        </p:txBody>
      </p:sp>
      <p:sp>
        <p:nvSpPr>
          <p:cNvPr id="241" name="검증자 V1"/>
          <p:cNvSpPr/>
          <p:nvPr/>
        </p:nvSpPr>
        <p:spPr>
          <a:xfrm>
            <a:off x="7396991" y="6039674"/>
            <a:ext cx="2137941" cy="1002135"/>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2500">
                <a:solidFill>
                  <a:srgbClr val="FFFFFF"/>
                </a:solidFill>
              </a:defRPr>
            </a:lvl1pPr>
          </a:lstStyle>
          <a:p>
            <a:r>
              <a:t>검증자 V1</a:t>
            </a:r>
          </a:p>
        </p:txBody>
      </p:sp>
      <p:sp>
        <p:nvSpPr>
          <p:cNvPr id="242" name="검증자 V2"/>
          <p:cNvSpPr/>
          <p:nvPr/>
        </p:nvSpPr>
        <p:spPr>
          <a:xfrm>
            <a:off x="9992654" y="6039674"/>
            <a:ext cx="2137941" cy="1002135"/>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2500">
                <a:solidFill>
                  <a:srgbClr val="FFFFFF"/>
                </a:solidFill>
              </a:defRPr>
            </a:lvl1pPr>
          </a:lstStyle>
          <a:p>
            <a:r>
              <a:t>검증자 V2</a:t>
            </a:r>
          </a:p>
        </p:txBody>
      </p:sp>
      <p:sp>
        <p:nvSpPr>
          <p:cNvPr id="243" name="네트워크 유지를 위해 필요한 최소 검증 노드 수: int(N / 2) + 1…"/>
          <p:cNvSpPr txBox="1"/>
          <p:nvPr/>
        </p:nvSpPr>
        <p:spPr>
          <a:xfrm>
            <a:off x="2643479" y="7775104"/>
            <a:ext cx="7717842" cy="16732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b="0"/>
            </a:pPr>
            <a:r>
              <a:t>네트워크 유지를 위해 필요한 최소 검증 노드 수: </a:t>
            </a:r>
            <a:r>
              <a:rPr b="1"/>
              <a:t>int(N / 2) + 1</a:t>
            </a:r>
          </a:p>
          <a:p>
            <a:pPr algn="l">
              <a:defRPr b="0"/>
            </a:pPr>
            <a:r>
              <a:t>N:</a:t>
            </a:r>
            <a:r>
              <a:rPr b="1"/>
              <a:t> 현재 작동중인 검증 노드 수, 현재 구성에서 N = 2</a:t>
            </a:r>
          </a:p>
          <a:p>
            <a:pPr algn="l">
              <a:defRPr b="0"/>
            </a:pPr>
            <a:r>
              <a:t>최소 검증 노드 수:</a:t>
            </a:r>
            <a:r>
              <a:rPr b="1"/>
              <a:t> int(2 / 2 ) + 1 = 2</a:t>
            </a:r>
          </a:p>
          <a:p>
            <a:pPr algn="l">
              <a:defRPr b="0"/>
            </a:pPr>
            <a:r>
              <a:t>하나의 Zone이 다운되었을 때 존속가능 여부:</a:t>
            </a:r>
            <a:r>
              <a:rPr b="1"/>
              <a:t> </a:t>
            </a:r>
            <a:r>
              <a:rPr b="1">
                <a:solidFill>
                  <a:schemeClr val="accent3">
                    <a:hueOff val="362282"/>
                    <a:satOff val="31803"/>
                    <a:lumOff val="-18242"/>
                  </a:schemeClr>
                </a:solidFill>
              </a:rPr>
              <a:t>가능</a:t>
            </a:r>
          </a:p>
        </p:txBody>
      </p:sp>
      <p:sp>
        <p:nvSpPr>
          <p:cNvPr id="244"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15</a:t>
            </a:fld>
            <a:endParaRPr/>
          </a:p>
        </p:txBody>
      </p:sp>
      <p:grpSp>
        <p:nvGrpSpPr>
          <p:cNvPr id="2" name="그룹 1">
            <a:extLst>
              <a:ext uri="{FF2B5EF4-FFF2-40B4-BE49-F238E27FC236}">
                <a16:creationId xmlns:a16="http://schemas.microsoft.com/office/drawing/2014/main" id="{EFD89AE1-B5B2-4EE9-9D14-B7FDD50E81A5}"/>
              </a:ext>
            </a:extLst>
          </p:cNvPr>
          <p:cNvGrpSpPr/>
          <p:nvPr/>
        </p:nvGrpSpPr>
        <p:grpSpPr>
          <a:xfrm>
            <a:off x="2650343" y="141492"/>
            <a:ext cx="6650291" cy="1524000"/>
            <a:chOff x="2650343" y="141492"/>
            <a:chExt cx="6650291" cy="1524000"/>
          </a:xfrm>
        </p:grpSpPr>
        <p:pic>
          <p:nvPicPr>
            <p:cNvPr id="28" name="Image" descr="Image">
              <a:extLst>
                <a:ext uri="{FF2B5EF4-FFF2-40B4-BE49-F238E27FC236}">
                  <a16:creationId xmlns:a16="http://schemas.microsoft.com/office/drawing/2014/main" id="{F4272724-6FCA-4C08-8032-8820CF5A4503}"/>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2650343" y="356242"/>
              <a:ext cx="3621434" cy="1179816"/>
            </a:xfrm>
            <a:prstGeom prst="rect">
              <a:avLst/>
            </a:prstGeom>
            <a:ln w="12700">
              <a:miter lim="400000"/>
            </a:ln>
          </p:spPr>
        </p:pic>
        <p:pic>
          <p:nvPicPr>
            <p:cNvPr id="29" name="Picture 1">
              <a:extLst>
                <a:ext uri="{FF2B5EF4-FFF2-40B4-BE49-F238E27FC236}">
                  <a16:creationId xmlns:a16="http://schemas.microsoft.com/office/drawing/2014/main" id="{6D64EFA4-8F3A-4D1A-AA37-6DF50141FD9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506900" y="141492"/>
              <a:ext cx="2222500" cy="1524000"/>
            </a:xfrm>
            <a:prstGeom prst="rect">
              <a:avLst/>
            </a:prstGeom>
          </p:spPr>
        </p:pic>
        <p:pic>
          <p:nvPicPr>
            <p:cNvPr id="30" name="Picture 4">
              <a:extLst>
                <a:ext uri="{FF2B5EF4-FFF2-40B4-BE49-F238E27FC236}">
                  <a16:creationId xmlns:a16="http://schemas.microsoft.com/office/drawing/2014/main" id="{F1A6687E-62F0-45BA-84E8-2F319FB2FD13}"/>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873132" y="236203"/>
              <a:ext cx="1427502" cy="1256245"/>
            </a:xfrm>
            <a:prstGeom prst="rect">
              <a:avLst/>
            </a:prstGeom>
          </p:spPr>
        </p:pic>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7" name="Image" descr="Imag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386982" y="1771041"/>
            <a:ext cx="681268" cy="653271"/>
          </a:xfrm>
          <a:prstGeom prst="rect">
            <a:avLst/>
          </a:prstGeom>
          <a:ln w="38100">
            <a:solidFill>
              <a:schemeClr val="accent1">
                <a:lumOff val="-13575"/>
              </a:schemeClr>
            </a:solidFill>
            <a:miter lim="400000"/>
          </a:ln>
        </p:spPr>
      </p:pic>
      <p:pic>
        <p:nvPicPr>
          <p:cNvPr id="248" name="Image" descr="Imag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36382" y="1771041"/>
            <a:ext cx="681268" cy="653271"/>
          </a:xfrm>
          <a:prstGeom prst="rect">
            <a:avLst/>
          </a:prstGeom>
          <a:ln w="38100">
            <a:solidFill>
              <a:schemeClr val="accent4">
                <a:hueOff val="-461056"/>
                <a:satOff val="4338"/>
                <a:lumOff val="-10225"/>
              </a:schemeClr>
            </a:solidFill>
            <a:miter lim="400000"/>
          </a:ln>
        </p:spPr>
      </p:pic>
      <p:pic>
        <p:nvPicPr>
          <p:cNvPr id="249" name="Image" descr="Imag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85782" y="1771041"/>
            <a:ext cx="681393" cy="653390"/>
          </a:xfrm>
          <a:prstGeom prst="rect">
            <a:avLst/>
          </a:prstGeom>
          <a:ln w="38100">
            <a:solidFill>
              <a:schemeClr val="accent6">
                <a:satOff val="-15808"/>
                <a:lumOff val="-17557"/>
              </a:schemeClr>
            </a:solidFill>
            <a:miter lim="400000"/>
          </a:ln>
        </p:spPr>
      </p:pic>
      <p:sp>
        <p:nvSpPr>
          <p:cNvPr id="250" name="검증자 노드"/>
          <p:cNvSpPr txBox="1"/>
          <p:nvPr/>
        </p:nvSpPr>
        <p:spPr>
          <a:xfrm>
            <a:off x="5547449" y="2701881"/>
            <a:ext cx="1903127" cy="499746"/>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500">
                <a:solidFill>
                  <a:srgbClr val="FFFFFF"/>
                </a:solidFill>
              </a:defRPr>
            </a:lvl1pPr>
          </a:lstStyle>
          <a:p>
            <a:r>
              <a:rPr dirty="0" err="1"/>
              <a:t>검증자</a:t>
            </a:r>
            <a:r>
              <a:rPr dirty="0"/>
              <a:t> </a:t>
            </a:r>
            <a:r>
              <a:rPr dirty="0" err="1"/>
              <a:t>노드</a:t>
            </a:r>
            <a:endParaRPr dirty="0"/>
          </a:p>
        </p:txBody>
      </p:sp>
      <p:pic>
        <p:nvPicPr>
          <p:cNvPr id="251" name="Image" descr="Imag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37582" y="1771041"/>
            <a:ext cx="681268" cy="653271"/>
          </a:xfrm>
          <a:prstGeom prst="rect">
            <a:avLst/>
          </a:prstGeom>
          <a:ln w="38100">
            <a:solidFill>
              <a:schemeClr val="accent5">
                <a:hueOff val="-82419"/>
                <a:satOff val="-9513"/>
                <a:lumOff val="-16343"/>
              </a:schemeClr>
            </a:solidFill>
            <a:miter lim="400000"/>
          </a:ln>
        </p:spPr>
      </p:pic>
      <p:grpSp>
        <p:nvGrpSpPr>
          <p:cNvPr id="257" name="Group"/>
          <p:cNvGrpSpPr/>
          <p:nvPr/>
        </p:nvGrpSpPr>
        <p:grpSpPr>
          <a:xfrm>
            <a:off x="86033" y="3479196"/>
            <a:ext cx="6365312" cy="3944403"/>
            <a:chOff x="0" y="0"/>
            <a:chExt cx="6365311" cy="3944401"/>
          </a:xfrm>
        </p:grpSpPr>
        <p:sp>
          <p:nvSpPr>
            <p:cNvPr id="252" name="Rectangle"/>
            <p:cNvSpPr/>
            <p:nvPr/>
          </p:nvSpPr>
          <p:spPr>
            <a:xfrm>
              <a:off x="0" y="0"/>
              <a:ext cx="6365312" cy="3944402"/>
            </a:xfrm>
            <a:prstGeom prst="rect">
              <a:avLst/>
            </a:prstGeom>
            <a:noFill/>
            <a:ln w="254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253" name="Availability Zone A"/>
            <p:cNvSpPr txBox="1"/>
            <p:nvPr/>
          </p:nvSpPr>
          <p:spPr>
            <a:xfrm>
              <a:off x="1550074" y="237777"/>
              <a:ext cx="3265164" cy="4656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b="0">
                  <a:solidFill>
                    <a:schemeClr val="accent5">
                      <a:hueOff val="-82419"/>
                      <a:satOff val="-9513"/>
                      <a:lumOff val="-16343"/>
                    </a:schemeClr>
                  </a:solidFill>
                </a:defRPr>
              </a:lvl1pPr>
            </a:lstStyle>
            <a:p>
              <a:r>
                <a:t>Availability Zone A</a:t>
              </a:r>
            </a:p>
          </p:txBody>
        </p:sp>
        <p:sp>
          <p:nvSpPr>
            <p:cNvPr id="254" name="부트노드 A"/>
            <p:cNvSpPr/>
            <p:nvPr/>
          </p:nvSpPr>
          <p:spPr>
            <a:xfrm>
              <a:off x="2113685" y="825047"/>
              <a:ext cx="2137941" cy="1002135"/>
            </a:xfrm>
            <a:prstGeom prst="rect">
              <a:avLst/>
            </a:prstGeom>
            <a:solidFill>
              <a:schemeClr val="accent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500">
                  <a:solidFill>
                    <a:srgbClr val="FFFFFF"/>
                  </a:solidFill>
                </a:defRPr>
              </a:lvl1pPr>
            </a:lstStyle>
            <a:p>
              <a:r>
                <a:t>부트노드 A</a:t>
              </a:r>
            </a:p>
          </p:txBody>
        </p:sp>
        <p:sp>
          <p:nvSpPr>
            <p:cNvPr id="255" name="검증자 V1"/>
            <p:cNvSpPr/>
            <p:nvPr/>
          </p:nvSpPr>
          <p:spPr>
            <a:xfrm>
              <a:off x="853164" y="2560477"/>
              <a:ext cx="2137941" cy="1002135"/>
            </a:xfrm>
            <a:prstGeom prst="rect">
              <a:avLst/>
            </a:prstGeom>
            <a:solidFill>
              <a:schemeClr val="accent5">
                <a:hueOff val="-82419"/>
                <a:satOff val="-9513"/>
                <a:lumOff val="-16343"/>
              </a:scheme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500">
                  <a:solidFill>
                    <a:srgbClr val="FFFFFF"/>
                  </a:solidFill>
                </a:defRPr>
              </a:lvl1pPr>
            </a:lstStyle>
            <a:p>
              <a:r>
                <a:t>검증자 V1</a:t>
              </a:r>
            </a:p>
          </p:txBody>
        </p:sp>
        <p:sp>
          <p:nvSpPr>
            <p:cNvPr id="256" name="검증자 V2"/>
            <p:cNvSpPr/>
            <p:nvPr/>
          </p:nvSpPr>
          <p:spPr>
            <a:xfrm>
              <a:off x="3448827" y="2560477"/>
              <a:ext cx="2137941" cy="1002135"/>
            </a:xfrm>
            <a:prstGeom prst="rect">
              <a:avLst/>
            </a:prstGeom>
            <a:solidFill>
              <a:schemeClr val="accent1"/>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500">
                  <a:solidFill>
                    <a:srgbClr val="FFFFFF"/>
                  </a:solidFill>
                </a:defRPr>
              </a:lvl1pPr>
            </a:lstStyle>
            <a:p>
              <a:r>
                <a:t>검증자 V2</a:t>
              </a:r>
            </a:p>
          </p:txBody>
        </p:sp>
      </p:grpSp>
      <p:sp>
        <p:nvSpPr>
          <p:cNvPr id="258" name="Rectangle"/>
          <p:cNvSpPr/>
          <p:nvPr/>
        </p:nvSpPr>
        <p:spPr>
          <a:xfrm>
            <a:off x="6543826" y="3479196"/>
            <a:ext cx="6365313" cy="3944403"/>
          </a:xfrm>
          <a:prstGeom prst="rect">
            <a:avLst/>
          </a:prstGeom>
          <a:ln w="25400">
            <a:solidFill>
              <a:schemeClr val="accent3">
                <a:hueOff val="362282"/>
                <a:satOff val="31803"/>
                <a:lumOff val="-18242"/>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59" name="Availability Zone B"/>
          <p:cNvSpPr txBox="1"/>
          <p:nvPr/>
        </p:nvSpPr>
        <p:spPr>
          <a:xfrm>
            <a:off x="8093901" y="3716974"/>
            <a:ext cx="3265164" cy="4656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0">
                <a:solidFill>
                  <a:schemeClr val="accent3">
                    <a:hueOff val="362282"/>
                    <a:satOff val="31803"/>
                    <a:lumOff val="-18242"/>
                  </a:schemeClr>
                </a:solidFill>
              </a:defRPr>
            </a:lvl1pPr>
          </a:lstStyle>
          <a:p>
            <a:r>
              <a:t>Availability Zone B</a:t>
            </a:r>
          </a:p>
        </p:txBody>
      </p:sp>
      <p:sp>
        <p:nvSpPr>
          <p:cNvPr id="260" name="부트노드 B"/>
          <p:cNvSpPr/>
          <p:nvPr/>
        </p:nvSpPr>
        <p:spPr>
          <a:xfrm>
            <a:off x="8657512" y="4304244"/>
            <a:ext cx="2137941" cy="1002135"/>
          </a:xfrm>
          <a:prstGeom prst="rect">
            <a:avLst/>
          </a:prstGeom>
          <a:solidFill>
            <a:schemeClr val="accent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2500">
                <a:solidFill>
                  <a:srgbClr val="FFFFFF"/>
                </a:solidFill>
              </a:defRPr>
            </a:lvl1pPr>
          </a:lstStyle>
          <a:p>
            <a:r>
              <a:t>부트노드 B</a:t>
            </a:r>
          </a:p>
        </p:txBody>
      </p:sp>
      <p:sp>
        <p:nvSpPr>
          <p:cNvPr id="261" name="검증자 V3"/>
          <p:cNvSpPr/>
          <p:nvPr/>
        </p:nvSpPr>
        <p:spPr>
          <a:xfrm>
            <a:off x="7396991" y="6039674"/>
            <a:ext cx="2137941" cy="1002135"/>
          </a:xfrm>
          <a:prstGeom prst="rect">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2500">
                <a:solidFill>
                  <a:srgbClr val="FFFFFF"/>
                </a:solidFill>
              </a:defRPr>
            </a:lvl1pPr>
          </a:lstStyle>
          <a:p>
            <a:r>
              <a:t>검증자 V3</a:t>
            </a:r>
          </a:p>
        </p:txBody>
      </p:sp>
      <p:sp>
        <p:nvSpPr>
          <p:cNvPr id="262" name="검증자 V4"/>
          <p:cNvSpPr/>
          <p:nvPr/>
        </p:nvSpPr>
        <p:spPr>
          <a:xfrm>
            <a:off x="9992654" y="6039674"/>
            <a:ext cx="2137941" cy="1002135"/>
          </a:xfrm>
          <a:prstGeom prst="rect">
            <a:avLst/>
          </a:prstGeom>
          <a:solidFill>
            <a:schemeClr val="accent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2500">
                <a:solidFill>
                  <a:srgbClr val="FFFFFF"/>
                </a:solidFill>
              </a:defRPr>
            </a:lvl1pPr>
          </a:lstStyle>
          <a:p>
            <a:r>
              <a:t>검증자 V4</a:t>
            </a:r>
          </a:p>
        </p:txBody>
      </p:sp>
      <p:sp>
        <p:nvSpPr>
          <p:cNvPr id="263" name="네트워크 유지를 위해 필요한 최소 검증 노드 수: int(N / 2) + 1…"/>
          <p:cNvSpPr txBox="1"/>
          <p:nvPr/>
        </p:nvSpPr>
        <p:spPr>
          <a:xfrm>
            <a:off x="2643479" y="7775104"/>
            <a:ext cx="7717842" cy="16732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b="0"/>
            </a:pPr>
            <a:r>
              <a:t>네트워크 유지를 위해 필요한 최소 검증 노드 수: </a:t>
            </a:r>
            <a:r>
              <a:rPr b="1"/>
              <a:t>int(N / 2) + 1</a:t>
            </a:r>
          </a:p>
          <a:p>
            <a:pPr algn="l">
              <a:defRPr b="0"/>
            </a:pPr>
            <a:r>
              <a:t>N:</a:t>
            </a:r>
            <a:r>
              <a:rPr b="1"/>
              <a:t> 현재 작동중인 검증 노드 수, 현재 구성에서 N = 4</a:t>
            </a:r>
          </a:p>
          <a:p>
            <a:pPr algn="l">
              <a:defRPr b="0"/>
            </a:pPr>
            <a:r>
              <a:t>최소 검증 노드 수:</a:t>
            </a:r>
            <a:r>
              <a:rPr b="1"/>
              <a:t> int(2 / 2 ) + 1 = 3</a:t>
            </a:r>
          </a:p>
          <a:p>
            <a:pPr algn="l">
              <a:defRPr b="0"/>
            </a:pPr>
            <a:r>
              <a:t>하나의 Zone이 다운되었을 때 존속가능 여부:</a:t>
            </a:r>
            <a:r>
              <a:rPr b="1"/>
              <a:t> </a:t>
            </a:r>
            <a:r>
              <a:rPr b="1">
                <a:solidFill>
                  <a:schemeClr val="accent5">
                    <a:hueOff val="-82419"/>
                    <a:satOff val="-9513"/>
                    <a:lumOff val="-16343"/>
                  </a:schemeClr>
                </a:solidFill>
              </a:rPr>
              <a:t>불가능</a:t>
            </a:r>
          </a:p>
        </p:txBody>
      </p:sp>
      <p:sp>
        <p:nvSpPr>
          <p:cNvPr id="264"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16</a:t>
            </a:fld>
            <a:endParaRPr/>
          </a:p>
        </p:txBody>
      </p:sp>
      <p:grpSp>
        <p:nvGrpSpPr>
          <p:cNvPr id="24" name="그룹 23">
            <a:extLst>
              <a:ext uri="{FF2B5EF4-FFF2-40B4-BE49-F238E27FC236}">
                <a16:creationId xmlns:a16="http://schemas.microsoft.com/office/drawing/2014/main" id="{4606DD26-B47A-482A-968D-956601C08E34}"/>
              </a:ext>
            </a:extLst>
          </p:cNvPr>
          <p:cNvGrpSpPr/>
          <p:nvPr/>
        </p:nvGrpSpPr>
        <p:grpSpPr>
          <a:xfrm>
            <a:off x="2650343" y="141492"/>
            <a:ext cx="6650291" cy="1524000"/>
            <a:chOff x="2650343" y="141492"/>
            <a:chExt cx="6650291" cy="1524000"/>
          </a:xfrm>
        </p:grpSpPr>
        <p:pic>
          <p:nvPicPr>
            <p:cNvPr id="29" name="Image" descr="Image">
              <a:extLst>
                <a:ext uri="{FF2B5EF4-FFF2-40B4-BE49-F238E27FC236}">
                  <a16:creationId xmlns:a16="http://schemas.microsoft.com/office/drawing/2014/main" id="{D4479121-9E55-4513-A004-234A98B8FA88}"/>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2650343" y="356242"/>
              <a:ext cx="3621434" cy="1179816"/>
            </a:xfrm>
            <a:prstGeom prst="rect">
              <a:avLst/>
            </a:prstGeom>
            <a:ln w="12700">
              <a:miter lim="400000"/>
            </a:ln>
          </p:spPr>
        </p:pic>
        <p:pic>
          <p:nvPicPr>
            <p:cNvPr id="30" name="Picture 1">
              <a:extLst>
                <a:ext uri="{FF2B5EF4-FFF2-40B4-BE49-F238E27FC236}">
                  <a16:creationId xmlns:a16="http://schemas.microsoft.com/office/drawing/2014/main" id="{E95AA583-5C89-4508-BEEE-EAC978C371A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506900" y="141492"/>
              <a:ext cx="2222500" cy="1524000"/>
            </a:xfrm>
            <a:prstGeom prst="rect">
              <a:avLst/>
            </a:prstGeom>
          </p:spPr>
        </p:pic>
        <p:pic>
          <p:nvPicPr>
            <p:cNvPr id="31" name="Picture 4">
              <a:extLst>
                <a:ext uri="{FF2B5EF4-FFF2-40B4-BE49-F238E27FC236}">
                  <a16:creationId xmlns:a16="http://schemas.microsoft.com/office/drawing/2014/main" id="{3B301935-BC58-425B-BDA6-8BD48362E836}"/>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873132" y="236203"/>
              <a:ext cx="1427502" cy="1256245"/>
            </a:xfrm>
            <a:prstGeom prst="rect">
              <a:avLst/>
            </a:prstGeom>
          </p:spPr>
        </p:pic>
      </p:gr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작동 매커니즘"/>
          <p:cNvSpPr txBox="1">
            <a:spLocks noGrp="1"/>
          </p:cNvSpPr>
          <p:nvPr>
            <p:ph type="ctrTitle"/>
          </p:nvPr>
        </p:nvSpPr>
        <p:spPr>
          <a:prstGeom prst="rect">
            <a:avLst/>
          </a:prstGeom>
        </p:spPr>
        <p:txBody>
          <a:bodyPr/>
          <a:lstStyle>
            <a:lvl1pPr>
              <a:defRPr sz="5000"/>
            </a:lvl1pPr>
          </a:lstStyle>
          <a:p>
            <a:r>
              <a:t>작동 매커니즘</a:t>
            </a:r>
          </a:p>
        </p:txBody>
      </p:sp>
      <p:sp>
        <p:nvSpPr>
          <p:cNvPr id="267"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latin typeface="Helvetica Neue Thin"/>
                <a:ea typeface="Helvetica Neue Thin"/>
                <a:cs typeface="Helvetica Neue Thin"/>
                <a:sym typeface="Helvetica Neue Thin"/>
              </a:defRPr>
            </a:lvl1pPr>
          </a:lstStyle>
          <a:p>
            <a:fld id="{86CB4B4D-7CA3-9044-876B-883B54F8677D}" type="slidenum">
              <a:t>17</a:t>
            </a:fld>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p:cNvSpPr/>
          <p:nvPr/>
        </p:nvSpPr>
        <p:spPr>
          <a:xfrm>
            <a:off x="536448" y="3480375"/>
            <a:ext cx="11931904" cy="468826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grpSp>
        <p:nvGrpSpPr>
          <p:cNvPr id="6" name="그룹 5"/>
          <p:cNvGrpSpPr/>
          <p:nvPr/>
        </p:nvGrpSpPr>
        <p:grpSpPr>
          <a:xfrm>
            <a:off x="921174" y="1566204"/>
            <a:ext cx="11162453" cy="1567706"/>
            <a:chOff x="1270000" y="404446"/>
            <a:chExt cx="10464800" cy="1469724"/>
          </a:xfrm>
        </p:grpSpPr>
        <p:sp>
          <p:nvSpPr>
            <p:cNvPr id="4" name="정상적인 루틴"/>
            <p:cNvSpPr txBox="1"/>
            <p:nvPr/>
          </p:nvSpPr>
          <p:spPr>
            <a:xfrm>
              <a:off x="1270000" y="404446"/>
              <a:ext cx="10464800" cy="7920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4187" tIns="54187" rIns="54187" bIns="54187" anchor="ctr">
              <a:normAutofit/>
            </a:bodyPr>
            <a:lstStyle>
              <a:lvl1pPr>
                <a:defRPr sz="4000" b="0">
                  <a:latin typeface="+mn-lt"/>
                  <a:ea typeface="+mn-ea"/>
                  <a:cs typeface="+mn-cs"/>
                  <a:sym typeface="Helvetica Neue Medium"/>
                </a:defRPr>
              </a:lvl1pPr>
            </a:lstStyle>
            <a:p>
              <a:pPr algn="ctr"/>
              <a:r>
                <a:rPr sz="3840">
                  <a:latin typeface="+mn-ea"/>
                </a:rPr>
                <a:t>정상적인 루틴</a:t>
              </a:r>
            </a:p>
          </p:txBody>
        </p:sp>
        <p:sp>
          <p:nvSpPr>
            <p:cNvPr id="5" name="정상적인 루틴"/>
            <p:cNvSpPr txBox="1"/>
            <p:nvPr/>
          </p:nvSpPr>
          <p:spPr>
            <a:xfrm>
              <a:off x="1270000" y="1189115"/>
              <a:ext cx="10464800" cy="6850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4187" tIns="54187" rIns="54187" bIns="54187" anchor="ctr">
              <a:noAutofit/>
            </a:bodyPr>
            <a:lstStyle>
              <a:lvl1pPr>
                <a:defRPr sz="4000" b="0">
                  <a:latin typeface="+mn-lt"/>
                  <a:ea typeface="+mn-ea"/>
                  <a:cs typeface="+mn-cs"/>
                  <a:sym typeface="Helvetica Neue Medium"/>
                </a:defRPr>
              </a:lvl1pPr>
            </a:lstStyle>
            <a:p>
              <a:pPr algn="ctr"/>
              <a:r>
                <a:rPr lang="en-US" altLang="ko-KR" sz="2133">
                  <a:latin typeface="+mn-ea"/>
                </a:rPr>
                <a:t>1. </a:t>
              </a:r>
              <a:r>
                <a:rPr lang="ko-KR" altLang="en-US" sz="2133">
                  <a:latin typeface="+mn-ea"/>
                </a:rPr>
                <a:t>빈 탱크에 정유사로부터 경유를 공급받아 탱크를 채운다</a:t>
              </a:r>
              <a:r>
                <a:rPr lang="en-US" altLang="ko-KR" sz="2133">
                  <a:latin typeface="+mn-ea"/>
                </a:rPr>
                <a:t>.</a:t>
              </a:r>
              <a:endParaRPr sz="2133">
                <a:latin typeface="+mn-ea"/>
              </a:endParaRPr>
            </a:p>
          </p:txBody>
        </p:sp>
      </p:grpSp>
      <p:pic>
        <p:nvPicPr>
          <p:cNvPr id="8" name="그림 7"/>
          <p:cNvPicPr>
            <a:picLocks noChangeAspect="1"/>
          </p:cNvPicPr>
          <p:nvPr/>
        </p:nvPicPr>
        <p:blipFill rotWithShape="1">
          <a:blip r:embed="rId2" cstate="email">
            <a:extLst>
              <a:ext uri="{28A0092B-C50C-407E-A947-70E740481C1C}">
                <a14:useLocalDpi xmlns:a14="http://schemas.microsoft.com/office/drawing/2010/main"/>
              </a:ext>
            </a:extLst>
          </a:blip>
          <a:srcRect l="1" t="25056" r="-248" b="25178"/>
          <a:stretch/>
        </p:blipFill>
        <p:spPr>
          <a:xfrm>
            <a:off x="2097102" y="4339558"/>
            <a:ext cx="4768258" cy="2367124"/>
          </a:xfrm>
          <a:prstGeom prst="rect">
            <a:avLst/>
          </a:prstGeom>
        </p:spPr>
      </p:pic>
      <p:pic>
        <p:nvPicPr>
          <p:cNvPr id="16" name="그림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031199" y="4482906"/>
            <a:ext cx="2717205" cy="2717205"/>
          </a:xfrm>
          <a:prstGeom prst="rect">
            <a:avLst/>
          </a:prstGeom>
        </p:spPr>
      </p:pic>
      <p:grpSp>
        <p:nvGrpSpPr>
          <p:cNvPr id="41" name="그룹 40"/>
          <p:cNvGrpSpPr/>
          <p:nvPr/>
        </p:nvGrpSpPr>
        <p:grpSpPr>
          <a:xfrm>
            <a:off x="2653056" y="6827790"/>
            <a:ext cx="3175346" cy="1107357"/>
            <a:chOff x="2487239" y="5258053"/>
            <a:chExt cx="2976887" cy="1038147"/>
          </a:xfrm>
        </p:grpSpPr>
        <p:grpSp>
          <p:nvGrpSpPr>
            <p:cNvPr id="26" name="그룹 25"/>
            <p:cNvGrpSpPr/>
            <p:nvPr/>
          </p:nvGrpSpPr>
          <p:grpSpPr>
            <a:xfrm>
              <a:off x="2487240" y="5258053"/>
              <a:ext cx="2976886" cy="1036827"/>
              <a:chOff x="1966032" y="5227320"/>
              <a:chExt cx="3794688" cy="1036827"/>
            </a:xfrm>
          </p:grpSpPr>
          <p:sp>
            <p:nvSpPr>
              <p:cNvPr id="23" name="모서리가 둥근 직사각형 22"/>
              <p:cNvSpPr/>
              <p:nvPr/>
            </p:nvSpPr>
            <p:spPr>
              <a:xfrm>
                <a:off x="1966032" y="5410707"/>
                <a:ext cx="3794688" cy="85344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24" name="직사각형 23"/>
              <p:cNvSpPr/>
              <p:nvPr/>
            </p:nvSpPr>
            <p:spPr>
              <a:xfrm>
                <a:off x="2179320" y="5295900"/>
                <a:ext cx="464820" cy="114807"/>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25" name="모서리가 둥근 직사각형 24"/>
              <p:cNvSpPr/>
              <p:nvPr/>
            </p:nvSpPr>
            <p:spPr>
              <a:xfrm>
                <a:off x="2125980" y="5227320"/>
                <a:ext cx="571500" cy="68580"/>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grpSp>
        <p:sp>
          <p:nvSpPr>
            <p:cNvPr id="27" name="타원 26"/>
            <p:cNvSpPr/>
            <p:nvPr/>
          </p:nvSpPr>
          <p:spPr>
            <a:xfrm>
              <a:off x="2682459" y="5360160"/>
              <a:ext cx="35866" cy="45719"/>
            </a:xfrm>
            <a:prstGeom prst="ellipse">
              <a:avLst/>
            </a:prstGeom>
            <a:solidFill>
              <a:schemeClr val="bg1">
                <a:lumMod val="50000"/>
              </a:schemeClr>
            </a:solidFill>
            <a:ln w="63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40" name="양쪽 모서리가 둥근 사각형 39"/>
            <p:cNvSpPr/>
            <p:nvPr/>
          </p:nvSpPr>
          <p:spPr>
            <a:xfrm rot="10800000">
              <a:off x="2487239" y="5955078"/>
              <a:ext cx="2976883" cy="341122"/>
            </a:xfrm>
            <a:prstGeom prst="round2Same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30" name="모서리가 둥근 직사각형 29"/>
            <p:cNvSpPr/>
            <p:nvPr/>
          </p:nvSpPr>
          <p:spPr>
            <a:xfrm>
              <a:off x="2566090" y="5508796"/>
              <a:ext cx="2831084" cy="714968"/>
            </a:xfrm>
            <a:prstGeom prst="round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grpSp>
      <p:sp>
        <p:nvSpPr>
          <p:cNvPr id="33" name="양쪽 모서리가 둥근 사각형 32"/>
          <p:cNvSpPr/>
          <p:nvPr/>
        </p:nvSpPr>
        <p:spPr>
          <a:xfrm rot="10800000">
            <a:off x="2737163" y="7258622"/>
            <a:ext cx="3021297" cy="591451"/>
          </a:xfrm>
          <a:prstGeom prst="round2SameRect">
            <a:avLst/>
          </a:prstGeom>
          <a:solidFill>
            <a:srgbClr val="FFD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38" name="오른쪽 화살표 37"/>
          <p:cNvSpPr/>
          <p:nvPr/>
        </p:nvSpPr>
        <p:spPr>
          <a:xfrm rot="10800000">
            <a:off x="7236171" y="5445247"/>
            <a:ext cx="1006006" cy="792522"/>
          </a:xfrm>
          <a:prstGeom prst="rightArrow">
            <a:avLst/>
          </a:prstGeom>
          <a:solidFill>
            <a:srgbClr val="E71B0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18" name="Slide Number">
            <a:extLst>
              <a:ext uri="{FF2B5EF4-FFF2-40B4-BE49-F238E27FC236}">
                <a16:creationId xmlns:a16="http://schemas.microsoft.com/office/drawing/2014/main" id="{2D2DF7E4-E7CA-4394-9810-71B0B37EEF67}"/>
              </a:ext>
            </a:extLst>
          </p:cNvPr>
          <p:cNvSpPr txBox="1">
            <a:spLocks/>
          </p:cNvSpPr>
          <p:nvPr/>
        </p:nvSpPr>
        <p:spPr>
          <a:xfrm>
            <a:off x="6328884" y="9296400"/>
            <a:ext cx="340259" cy="324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Helvetica Neue Thin"/>
                <a:ea typeface="Helvetica Neue Thin"/>
                <a:cs typeface="Helvetica Neue Thin"/>
                <a:sym typeface="Helvetica Neue Thin"/>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altLang="ko-KR" smtClean="0"/>
              <a:pPr/>
              <a:t>18</a:t>
            </a:fld>
            <a:endParaRPr lang="en-US" altLang="ko-KR"/>
          </a:p>
        </p:txBody>
      </p:sp>
    </p:spTree>
    <p:extLst>
      <p:ext uri="{BB962C8B-B14F-4D97-AF65-F5344CB8AC3E}">
        <p14:creationId xmlns:p14="http://schemas.microsoft.com/office/powerpoint/2010/main" val="41910783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16667E-7 -2.96296E-6 L -0.32708 -2.96296E-6 " pathEditMode="relative" rAng="0" ptsTypes="AA">
                                      <p:cBhvr>
                                        <p:cTn id="6" dur="1000" fill="hold"/>
                                        <p:tgtEl>
                                          <p:spTgt spid="16"/>
                                        </p:tgtEl>
                                        <p:attrNameLst>
                                          <p:attrName>ppt_x</p:attrName>
                                          <p:attrName>ppt_y</p:attrName>
                                        </p:attrNameLst>
                                      </p:cBhvr>
                                      <p:rCtr x="-16354" y="0"/>
                                    </p:animMotion>
                                  </p:childTnLst>
                                </p:cTn>
                              </p:par>
                            </p:childTnLst>
                          </p:cTn>
                        </p:par>
                        <p:par>
                          <p:cTn id="7" fill="hold">
                            <p:stCondLst>
                              <p:cond delay="1000"/>
                            </p:stCondLst>
                            <p:childTnLst>
                              <p:par>
                                <p:cTn id="8" presetID="10" presetClass="entr" presetSubtype="0" fill="hold" grpId="0" nodeType="afterEffect">
                                  <p:stCondLst>
                                    <p:cond delay="50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par>
                          <p:cTn id="11" fill="hold">
                            <p:stCondLst>
                              <p:cond delay="2000"/>
                            </p:stCondLst>
                            <p:childTnLst>
                              <p:par>
                                <p:cTn id="12" presetID="22" presetClass="entr" presetSubtype="4" fill="hold" grpId="0" nodeType="afterEffect">
                                  <p:stCondLst>
                                    <p:cond delay="500"/>
                                  </p:stCondLst>
                                  <p:childTnLst>
                                    <p:set>
                                      <p:cBhvr>
                                        <p:cTn id="13" dur="1" fill="hold">
                                          <p:stCondLst>
                                            <p:cond delay="0"/>
                                          </p:stCondLst>
                                        </p:cTn>
                                        <p:tgtEl>
                                          <p:spTgt spid="33"/>
                                        </p:tgtEl>
                                        <p:attrNameLst>
                                          <p:attrName>style.visibility</p:attrName>
                                        </p:attrNameLst>
                                      </p:cBhvr>
                                      <p:to>
                                        <p:strVal val="visible"/>
                                      </p:to>
                                    </p:set>
                                    <p:animEffect transition="in" filter="wipe(down)">
                                      <p:cBhvr>
                                        <p:cTn id="1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p:cNvSpPr/>
          <p:nvPr/>
        </p:nvSpPr>
        <p:spPr>
          <a:xfrm>
            <a:off x="536448" y="3480375"/>
            <a:ext cx="11931904" cy="468826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grpSp>
        <p:nvGrpSpPr>
          <p:cNvPr id="6" name="그룹 5"/>
          <p:cNvGrpSpPr/>
          <p:nvPr/>
        </p:nvGrpSpPr>
        <p:grpSpPr>
          <a:xfrm>
            <a:off x="921174" y="1566204"/>
            <a:ext cx="11162453" cy="1567706"/>
            <a:chOff x="1270000" y="404446"/>
            <a:chExt cx="10464800" cy="1469724"/>
          </a:xfrm>
        </p:grpSpPr>
        <p:sp>
          <p:nvSpPr>
            <p:cNvPr id="4" name="정상적인 루틴"/>
            <p:cNvSpPr txBox="1"/>
            <p:nvPr/>
          </p:nvSpPr>
          <p:spPr>
            <a:xfrm>
              <a:off x="1270000" y="404446"/>
              <a:ext cx="10464800" cy="7920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4187" tIns="54187" rIns="54187" bIns="54187" anchor="ctr">
              <a:normAutofit/>
            </a:bodyPr>
            <a:lstStyle>
              <a:lvl1pPr>
                <a:defRPr sz="4000" b="0">
                  <a:latin typeface="+mn-lt"/>
                  <a:ea typeface="+mn-ea"/>
                  <a:cs typeface="+mn-cs"/>
                  <a:sym typeface="Helvetica Neue Medium"/>
                </a:defRPr>
              </a:lvl1pPr>
            </a:lstStyle>
            <a:p>
              <a:pPr algn="ctr"/>
              <a:r>
                <a:rPr sz="3840">
                  <a:latin typeface="+mn-ea"/>
                </a:rPr>
                <a:t>정상적인 루틴</a:t>
              </a:r>
            </a:p>
          </p:txBody>
        </p:sp>
        <p:sp>
          <p:nvSpPr>
            <p:cNvPr id="5" name="정상적인 루틴"/>
            <p:cNvSpPr txBox="1"/>
            <p:nvPr/>
          </p:nvSpPr>
          <p:spPr>
            <a:xfrm>
              <a:off x="1270000" y="1189115"/>
              <a:ext cx="10464800" cy="6850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4187" tIns="54187" rIns="54187" bIns="54187" anchor="ctr">
              <a:noAutofit/>
            </a:bodyPr>
            <a:lstStyle>
              <a:lvl1pPr>
                <a:defRPr sz="4000" b="0">
                  <a:latin typeface="+mn-lt"/>
                  <a:ea typeface="+mn-ea"/>
                  <a:cs typeface="+mn-cs"/>
                  <a:sym typeface="Helvetica Neue Medium"/>
                </a:defRPr>
              </a:lvl1pPr>
            </a:lstStyle>
            <a:p>
              <a:pPr algn="ctr"/>
              <a:r>
                <a:rPr lang="en-US" altLang="ko-KR" sz="2133">
                  <a:latin typeface="+mn-ea"/>
                </a:rPr>
                <a:t>2. </a:t>
              </a:r>
              <a:r>
                <a:rPr lang="ko-KR" altLang="en-US" sz="2133">
                  <a:latin typeface="+mn-ea"/>
                </a:rPr>
                <a:t>정상 영업을 시작한다</a:t>
              </a:r>
              <a:r>
                <a:rPr lang="en-US" altLang="ko-KR" sz="2133">
                  <a:latin typeface="+mn-ea"/>
                </a:rPr>
                <a:t>.</a:t>
              </a:r>
              <a:endParaRPr lang="ko-KR" altLang="en-US" sz="2133">
                <a:latin typeface="+mn-ea"/>
              </a:endParaRPr>
            </a:p>
          </p:txBody>
        </p:sp>
      </p:grpSp>
      <p:pic>
        <p:nvPicPr>
          <p:cNvPr id="8" name="그림 7"/>
          <p:cNvPicPr>
            <a:picLocks noChangeAspect="1"/>
          </p:cNvPicPr>
          <p:nvPr/>
        </p:nvPicPr>
        <p:blipFill rotWithShape="1">
          <a:blip r:embed="rId2" cstate="email">
            <a:extLst>
              <a:ext uri="{28A0092B-C50C-407E-A947-70E740481C1C}">
                <a14:useLocalDpi xmlns:a14="http://schemas.microsoft.com/office/drawing/2010/main"/>
              </a:ext>
            </a:extLst>
          </a:blip>
          <a:srcRect l="1" t="25056" r="-248" b="25178"/>
          <a:stretch/>
        </p:blipFill>
        <p:spPr>
          <a:xfrm>
            <a:off x="4180403" y="5060501"/>
            <a:ext cx="4643994" cy="2305435"/>
          </a:xfrm>
          <a:prstGeom prst="rect">
            <a:avLst/>
          </a:prstGeom>
        </p:spPr>
      </p:pic>
      <p:pic>
        <p:nvPicPr>
          <p:cNvPr id="2" name="그림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03055" y="4003532"/>
            <a:ext cx="1089611" cy="1089611"/>
          </a:xfrm>
          <a:prstGeom prst="rect">
            <a:avLst/>
          </a:prstGeom>
        </p:spPr>
      </p:pic>
      <p:sp>
        <p:nvSpPr>
          <p:cNvPr id="3" name="포인트가 5개인 별 2"/>
          <p:cNvSpPr/>
          <p:nvPr/>
        </p:nvSpPr>
        <p:spPr>
          <a:xfrm>
            <a:off x="8731801" y="3669498"/>
            <a:ext cx="481506" cy="456814"/>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9" name="Slide Number">
            <a:extLst>
              <a:ext uri="{FF2B5EF4-FFF2-40B4-BE49-F238E27FC236}">
                <a16:creationId xmlns:a16="http://schemas.microsoft.com/office/drawing/2014/main" id="{24A90C2D-C317-4593-875E-0FF70E319FE1}"/>
              </a:ext>
            </a:extLst>
          </p:cNvPr>
          <p:cNvSpPr txBox="1">
            <a:spLocks/>
          </p:cNvSpPr>
          <p:nvPr/>
        </p:nvSpPr>
        <p:spPr>
          <a:xfrm>
            <a:off x="6328884" y="9296400"/>
            <a:ext cx="340259" cy="324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Helvetica Neue Thin"/>
                <a:ea typeface="Helvetica Neue Thin"/>
                <a:cs typeface="Helvetica Neue Thin"/>
                <a:sym typeface="Helvetica Neue Thin"/>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altLang="ko-KR" smtClean="0"/>
              <a:pPr/>
              <a:t>19</a:t>
            </a:fld>
            <a:endParaRPr lang="en-US" altLang="ko-KR"/>
          </a:p>
        </p:txBody>
      </p:sp>
    </p:spTree>
    <p:extLst>
      <p:ext uri="{BB962C8B-B14F-4D97-AF65-F5344CB8AC3E}">
        <p14:creationId xmlns:p14="http://schemas.microsoft.com/office/powerpoint/2010/main" val="228990984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10" presetClass="entr" presetSubtype="0" fill="hold" grpId="1" nodeType="withEffect">
                                  <p:stCondLst>
                                    <p:cond delay="10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1500"/>
                            </p:stCondLst>
                            <p:childTnLst>
                              <p:par>
                                <p:cTn id="14" presetID="27" presetClass="emph" presetSubtype="0" fill="remove" grpId="0" nodeType="afterEffect">
                                  <p:stCondLst>
                                    <p:cond delay="500"/>
                                  </p:stCondLst>
                                  <p:childTnLst>
                                    <p:animClr clrSpc="rgb" dir="cw">
                                      <p:cBhvr override="childStyle">
                                        <p:cTn id="15" dur="250" autoRev="1" fill="remove"/>
                                        <p:tgtEl>
                                          <p:spTgt spid="3"/>
                                        </p:tgtEl>
                                        <p:attrNameLst>
                                          <p:attrName>style.color</p:attrName>
                                        </p:attrNameLst>
                                      </p:cBhvr>
                                      <p:to>
                                        <a:schemeClr val="bg1"/>
                                      </p:to>
                                    </p:animClr>
                                    <p:animClr clrSpc="rgb" dir="cw">
                                      <p:cBhvr>
                                        <p:cTn id="16" dur="250" autoRev="1" fill="remove"/>
                                        <p:tgtEl>
                                          <p:spTgt spid="3"/>
                                        </p:tgtEl>
                                        <p:attrNameLst>
                                          <p:attrName>fillcolor</p:attrName>
                                        </p:attrNameLst>
                                      </p:cBhvr>
                                      <p:to>
                                        <a:schemeClr val="bg1"/>
                                      </p:to>
                                    </p:animClr>
                                    <p:set>
                                      <p:cBhvr>
                                        <p:cTn id="17" dur="250" autoRev="1" fill="remove"/>
                                        <p:tgtEl>
                                          <p:spTgt spid="3"/>
                                        </p:tgtEl>
                                        <p:attrNameLst>
                                          <p:attrName>fill.type</p:attrName>
                                        </p:attrNameLst>
                                      </p:cBhvr>
                                      <p:to>
                                        <p:strVal val="solid"/>
                                      </p:to>
                                    </p:set>
                                    <p:set>
                                      <p:cBhvr>
                                        <p:cTn id="18" dur="250" autoRev="1" fill="remove"/>
                                        <p:tgtEl>
                                          <p:spTgt spid="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1. 현존하는 주유소의 문제점…"/>
          <p:cNvSpPr txBox="1">
            <a:spLocks noGrp="1"/>
          </p:cNvSpPr>
          <p:nvPr>
            <p:ph type="ctrTitle"/>
          </p:nvPr>
        </p:nvSpPr>
        <p:spPr>
          <a:xfrm>
            <a:off x="686969" y="2723783"/>
            <a:ext cx="11630862" cy="4306034"/>
          </a:xfrm>
          <a:prstGeom prst="rect">
            <a:avLst/>
          </a:prstGeom>
        </p:spPr>
        <p:txBody>
          <a:bodyPr anchor="ctr"/>
          <a:lstStyle/>
          <a:p>
            <a:pPr algn="l" defTabSz="543305">
              <a:defRPr sz="3720"/>
            </a:pPr>
            <a:r>
              <a:t>1. 현존하는 주유소의 문제점</a:t>
            </a:r>
          </a:p>
          <a:p>
            <a:pPr algn="l" defTabSz="543305">
              <a:defRPr sz="3720"/>
            </a:pPr>
            <a:endParaRPr/>
          </a:p>
          <a:p>
            <a:pPr algn="l" defTabSz="543305">
              <a:defRPr sz="3720"/>
            </a:pPr>
            <a:r>
              <a:t>2. 시스템 제안</a:t>
            </a:r>
          </a:p>
          <a:p>
            <a:pPr algn="l" defTabSz="543305">
              <a:defRPr sz="3720"/>
            </a:pPr>
            <a:endParaRPr/>
          </a:p>
          <a:p>
            <a:pPr algn="l" defTabSz="543305">
              <a:defRPr sz="3720"/>
            </a:pPr>
            <a:r>
              <a:t>3. 작동 매커니즘</a:t>
            </a:r>
          </a:p>
          <a:p>
            <a:pPr algn="l" defTabSz="543305">
              <a:defRPr sz="3720"/>
            </a:pPr>
            <a:endParaRPr/>
          </a:p>
          <a:p>
            <a:pPr algn="l" defTabSz="543305">
              <a:defRPr sz="3720"/>
            </a:pPr>
            <a:r>
              <a:t>4. 프로토타입</a:t>
            </a:r>
          </a:p>
        </p:txBody>
      </p:sp>
      <p:sp>
        <p:nvSpPr>
          <p:cNvPr id="124" name="Slide Number"/>
          <p:cNvSpPr txBox="1">
            <a:spLocks noGrp="1"/>
          </p:cNvSpPr>
          <p:nvPr>
            <p:ph type="sldNum" sz="quarter" idx="4294967295"/>
          </p:nvPr>
        </p:nvSpPr>
        <p:spPr>
          <a:xfrm>
            <a:off x="6385373" y="9296400"/>
            <a:ext cx="227280" cy="32430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latin typeface="Helvetica Neue Thin"/>
                <a:ea typeface="Helvetica Neue Thin"/>
                <a:cs typeface="Helvetica Neue Thin"/>
                <a:sym typeface="Helvetica Neue Thin"/>
              </a:defRPr>
            </a:lvl1pPr>
          </a:lstStyle>
          <a:p>
            <a:fld id="{86CB4B4D-7CA3-9044-876B-883B54F8677D}" type="slidenum">
              <a:t>2</a:t>
            </a:fld>
            <a:endParaRPr/>
          </a:p>
        </p:txBody>
      </p:sp>
      <p:sp>
        <p:nvSpPr>
          <p:cNvPr id="125" name="목차"/>
          <p:cNvSpPr txBox="1"/>
          <p:nvPr/>
        </p:nvSpPr>
        <p:spPr>
          <a:xfrm>
            <a:off x="1270000" y="625582"/>
            <a:ext cx="10464800" cy="10382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5000" b="0">
                <a:latin typeface="+mn-lt"/>
                <a:ea typeface="+mn-ea"/>
                <a:cs typeface="+mn-cs"/>
                <a:sym typeface="Helvetica Neue Medium"/>
              </a:defRPr>
            </a:lvl1pPr>
          </a:lstStyle>
          <a:p>
            <a:r>
              <a:t>목차</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p:cNvGrpSpPr/>
          <p:nvPr/>
        </p:nvGrpSpPr>
        <p:grpSpPr>
          <a:xfrm>
            <a:off x="921174" y="1566204"/>
            <a:ext cx="11162453" cy="1567706"/>
            <a:chOff x="1270000" y="404446"/>
            <a:chExt cx="10464800" cy="1469724"/>
          </a:xfrm>
        </p:grpSpPr>
        <p:sp>
          <p:nvSpPr>
            <p:cNvPr id="6" name="정상적인 루틴"/>
            <p:cNvSpPr txBox="1"/>
            <p:nvPr/>
          </p:nvSpPr>
          <p:spPr>
            <a:xfrm>
              <a:off x="1270000" y="404446"/>
              <a:ext cx="10464800" cy="7920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4187" tIns="54187" rIns="54187" bIns="54187" anchor="ctr">
              <a:normAutofit/>
            </a:bodyPr>
            <a:lstStyle>
              <a:lvl1pPr>
                <a:defRPr sz="4000" b="0">
                  <a:latin typeface="+mn-lt"/>
                  <a:ea typeface="+mn-ea"/>
                  <a:cs typeface="+mn-cs"/>
                  <a:sym typeface="Helvetica Neue Medium"/>
                </a:defRPr>
              </a:lvl1pPr>
            </a:lstStyle>
            <a:p>
              <a:pPr algn="ctr"/>
              <a:r>
                <a:rPr sz="3840">
                  <a:latin typeface="+mn-ea"/>
                </a:rPr>
                <a:t>정상적인 루틴</a:t>
              </a:r>
            </a:p>
          </p:txBody>
        </p:sp>
        <p:sp>
          <p:nvSpPr>
            <p:cNvPr id="7" name="정상적인 루틴"/>
            <p:cNvSpPr txBox="1"/>
            <p:nvPr/>
          </p:nvSpPr>
          <p:spPr>
            <a:xfrm>
              <a:off x="1270000" y="1189115"/>
              <a:ext cx="10464800" cy="6850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4187" tIns="54187" rIns="54187" bIns="54187" anchor="ctr">
              <a:noAutofit/>
            </a:bodyPr>
            <a:lstStyle>
              <a:lvl1pPr>
                <a:defRPr sz="4000" b="0">
                  <a:latin typeface="+mn-lt"/>
                  <a:ea typeface="+mn-ea"/>
                  <a:cs typeface="+mn-cs"/>
                  <a:sym typeface="Helvetica Neue Medium"/>
                </a:defRPr>
              </a:lvl1pPr>
            </a:lstStyle>
            <a:p>
              <a:pPr algn="ctr"/>
              <a:r>
                <a:rPr lang="en-US" altLang="ko-KR" sz="2133">
                  <a:latin typeface="+mn-ea"/>
                </a:rPr>
                <a:t>3. </a:t>
              </a:r>
              <a:r>
                <a:rPr lang="ko-KR" altLang="en-US" sz="2133">
                  <a:latin typeface="+mn-ea"/>
                </a:rPr>
                <a:t>주유가 필요한 차량이 주유소에 들어온다</a:t>
              </a:r>
              <a:r>
                <a:rPr lang="en-US" altLang="ko-KR" sz="2133">
                  <a:latin typeface="+mn-ea"/>
                </a:rPr>
                <a:t>.</a:t>
              </a:r>
              <a:endParaRPr sz="2133">
                <a:latin typeface="+mn-ea"/>
              </a:endParaRPr>
            </a:p>
          </p:txBody>
        </p:sp>
      </p:grpSp>
      <p:sp>
        <p:nvSpPr>
          <p:cNvPr id="8" name="직사각형 7"/>
          <p:cNvSpPr/>
          <p:nvPr/>
        </p:nvSpPr>
        <p:spPr>
          <a:xfrm>
            <a:off x="536448" y="3480375"/>
            <a:ext cx="11931904" cy="468826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pic>
        <p:nvPicPr>
          <p:cNvPr id="9" name="그림 8"/>
          <p:cNvPicPr>
            <a:picLocks noChangeAspect="1"/>
          </p:cNvPicPr>
          <p:nvPr/>
        </p:nvPicPr>
        <p:blipFill rotWithShape="1">
          <a:blip r:embed="rId2" cstate="email">
            <a:extLst>
              <a:ext uri="{28A0092B-C50C-407E-A947-70E740481C1C}">
                <a14:useLocalDpi xmlns:a14="http://schemas.microsoft.com/office/drawing/2010/main"/>
              </a:ext>
            </a:extLst>
          </a:blip>
          <a:srcRect l="1" t="25056" r="-248" b="25178"/>
          <a:stretch/>
        </p:blipFill>
        <p:spPr>
          <a:xfrm>
            <a:off x="4350858" y="4407495"/>
            <a:ext cx="5959387" cy="2958441"/>
          </a:xfrm>
          <a:prstGeom prst="rect">
            <a:avLst/>
          </a:prstGeom>
        </p:spPr>
      </p:pic>
      <p:pic>
        <p:nvPicPr>
          <p:cNvPr id="10" name="그림 9"/>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737905" y="6247619"/>
            <a:ext cx="1414555" cy="1227941"/>
          </a:xfrm>
          <a:prstGeom prst="rect">
            <a:avLst/>
          </a:prstGeom>
        </p:spPr>
      </p:pic>
      <p:sp>
        <p:nvSpPr>
          <p:cNvPr id="11" name="Slide Number">
            <a:extLst>
              <a:ext uri="{FF2B5EF4-FFF2-40B4-BE49-F238E27FC236}">
                <a16:creationId xmlns:a16="http://schemas.microsoft.com/office/drawing/2014/main" id="{787A134C-ACDE-4851-A45A-8BA51CA97505}"/>
              </a:ext>
            </a:extLst>
          </p:cNvPr>
          <p:cNvSpPr txBox="1">
            <a:spLocks/>
          </p:cNvSpPr>
          <p:nvPr/>
        </p:nvSpPr>
        <p:spPr>
          <a:xfrm>
            <a:off x="6328884" y="9296400"/>
            <a:ext cx="340259" cy="324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Helvetica Neue Thin"/>
                <a:ea typeface="Helvetica Neue Thin"/>
                <a:cs typeface="Helvetica Neue Thin"/>
                <a:sym typeface="Helvetica Neue Thin"/>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altLang="ko-KR" smtClean="0"/>
              <a:pPr/>
              <a:t>20</a:t>
            </a:fld>
            <a:endParaRPr lang="en-US" altLang="ko-KR"/>
          </a:p>
        </p:txBody>
      </p:sp>
    </p:spTree>
    <p:extLst>
      <p:ext uri="{BB962C8B-B14F-4D97-AF65-F5344CB8AC3E}">
        <p14:creationId xmlns:p14="http://schemas.microsoft.com/office/powerpoint/2010/main" val="515312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p:cNvGrpSpPr/>
          <p:nvPr/>
        </p:nvGrpSpPr>
        <p:grpSpPr>
          <a:xfrm>
            <a:off x="921174" y="1566204"/>
            <a:ext cx="11162453" cy="1567706"/>
            <a:chOff x="1270000" y="404446"/>
            <a:chExt cx="10464800" cy="1469724"/>
          </a:xfrm>
        </p:grpSpPr>
        <p:sp>
          <p:nvSpPr>
            <p:cNvPr id="6" name="정상적인 루틴"/>
            <p:cNvSpPr txBox="1"/>
            <p:nvPr/>
          </p:nvSpPr>
          <p:spPr>
            <a:xfrm>
              <a:off x="1270000" y="404446"/>
              <a:ext cx="10464800" cy="7920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4187" tIns="54187" rIns="54187" bIns="54187" anchor="ctr">
              <a:normAutofit/>
            </a:bodyPr>
            <a:lstStyle>
              <a:lvl1pPr>
                <a:defRPr sz="4000" b="0">
                  <a:latin typeface="+mn-lt"/>
                  <a:ea typeface="+mn-ea"/>
                  <a:cs typeface="+mn-cs"/>
                  <a:sym typeface="Helvetica Neue Medium"/>
                </a:defRPr>
              </a:lvl1pPr>
            </a:lstStyle>
            <a:p>
              <a:pPr algn="ctr"/>
              <a:r>
                <a:rPr sz="3840">
                  <a:latin typeface="+mn-ea"/>
                </a:rPr>
                <a:t>정상적인 루틴</a:t>
              </a:r>
            </a:p>
          </p:txBody>
        </p:sp>
        <p:sp>
          <p:nvSpPr>
            <p:cNvPr id="7" name="정상적인 루틴"/>
            <p:cNvSpPr txBox="1"/>
            <p:nvPr/>
          </p:nvSpPr>
          <p:spPr>
            <a:xfrm>
              <a:off x="1270000" y="1189115"/>
              <a:ext cx="10464800" cy="6850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4187" tIns="54187" rIns="54187" bIns="54187" anchor="ctr">
              <a:noAutofit/>
            </a:bodyPr>
            <a:lstStyle>
              <a:lvl1pPr>
                <a:defRPr sz="4000" b="0">
                  <a:latin typeface="+mn-lt"/>
                  <a:ea typeface="+mn-ea"/>
                  <a:cs typeface="+mn-cs"/>
                  <a:sym typeface="Helvetica Neue Medium"/>
                </a:defRPr>
              </a:lvl1pPr>
            </a:lstStyle>
            <a:p>
              <a:pPr algn="ctr"/>
              <a:r>
                <a:rPr lang="en-US" altLang="ko-KR" sz="2133">
                  <a:latin typeface="+mn-ea"/>
                </a:rPr>
                <a:t>4. </a:t>
              </a:r>
              <a:r>
                <a:rPr lang="ko-KR" altLang="en-US" sz="2133">
                  <a:latin typeface="+mn-ea"/>
                </a:rPr>
                <a:t>주유기에서 주유가 시작된다</a:t>
              </a:r>
              <a:r>
                <a:rPr lang="en-US" altLang="ko-KR" sz="2133">
                  <a:latin typeface="+mn-ea"/>
                </a:rPr>
                <a:t>.</a:t>
              </a:r>
              <a:endParaRPr sz="2133">
                <a:latin typeface="+mn-ea"/>
              </a:endParaRPr>
            </a:p>
          </p:txBody>
        </p:sp>
      </p:grpSp>
      <p:sp>
        <p:nvSpPr>
          <p:cNvPr id="8" name="직사각형 7"/>
          <p:cNvSpPr/>
          <p:nvPr/>
        </p:nvSpPr>
        <p:spPr>
          <a:xfrm>
            <a:off x="536448" y="3480375"/>
            <a:ext cx="11931904" cy="468826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pic>
        <p:nvPicPr>
          <p:cNvPr id="9" name="그림 8"/>
          <p:cNvPicPr>
            <a:picLocks noChangeAspect="1"/>
          </p:cNvPicPr>
          <p:nvPr/>
        </p:nvPicPr>
        <p:blipFill rotWithShape="1">
          <a:blip r:embed="rId2" cstate="email">
            <a:extLst>
              <a:ext uri="{28A0092B-C50C-407E-A947-70E740481C1C}">
                <a14:useLocalDpi xmlns:a14="http://schemas.microsoft.com/office/drawing/2010/main"/>
              </a:ext>
            </a:extLst>
          </a:blip>
          <a:srcRect l="1" t="25056" r="-248" b="25178"/>
          <a:stretch/>
        </p:blipFill>
        <p:spPr>
          <a:xfrm>
            <a:off x="4791247" y="4337556"/>
            <a:ext cx="6100272" cy="3028380"/>
          </a:xfrm>
          <a:prstGeom prst="rect">
            <a:avLst/>
          </a:prstGeom>
        </p:spPr>
      </p:pic>
      <p:pic>
        <p:nvPicPr>
          <p:cNvPr id="10" name="그림 9"/>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080759" y="6186077"/>
            <a:ext cx="1447996" cy="1256971"/>
          </a:xfrm>
          <a:prstGeom prst="rect">
            <a:avLst/>
          </a:prstGeom>
        </p:spPr>
      </p:pic>
      <p:sp>
        <p:nvSpPr>
          <p:cNvPr id="12" name="U자형 화살표 11"/>
          <p:cNvSpPr/>
          <p:nvPr/>
        </p:nvSpPr>
        <p:spPr>
          <a:xfrm rot="10800000">
            <a:off x="3760554" y="7404273"/>
            <a:ext cx="1571414" cy="511460"/>
          </a:xfrm>
          <a:prstGeom prst="uturnArrow">
            <a:avLst>
              <a:gd name="adj1" fmla="val 25000"/>
              <a:gd name="adj2" fmla="val 25000"/>
              <a:gd name="adj3" fmla="val 25000"/>
              <a:gd name="adj4" fmla="val 43750"/>
              <a:gd name="adj5" fmla="val 100000"/>
            </a:avLst>
          </a:prstGeom>
          <a:solidFill>
            <a:srgbClr val="FCF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solidFill>
                <a:schemeClr val="tx1"/>
              </a:solidFill>
            </a:endParaRPr>
          </a:p>
        </p:txBody>
      </p:sp>
      <p:sp>
        <p:nvSpPr>
          <p:cNvPr id="18" name="직사각형 17"/>
          <p:cNvSpPr/>
          <p:nvPr/>
        </p:nvSpPr>
        <p:spPr>
          <a:xfrm>
            <a:off x="5065776" y="6419339"/>
            <a:ext cx="73829" cy="123701"/>
          </a:xfrm>
          <a:prstGeom prst="rect">
            <a:avLst/>
          </a:prstGeom>
          <a:solidFill>
            <a:srgbClr val="00FF00"/>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19" name="U자형 화살표 18"/>
          <p:cNvSpPr/>
          <p:nvPr/>
        </p:nvSpPr>
        <p:spPr>
          <a:xfrm rot="10800000">
            <a:off x="3760553" y="7404272"/>
            <a:ext cx="1571415" cy="508662"/>
          </a:xfrm>
          <a:prstGeom prst="uturnArrow">
            <a:avLst>
              <a:gd name="adj1" fmla="val 25000"/>
              <a:gd name="adj2" fmla="val 25000"/>
              <a:gd name="adj3" fmla="val 25000"/>
              <a:gd name="adj4" fmla="val 43750"/>
              <a:gd name="adj5" fmla="val 100000"/>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solidFill>
                <a:schemeClr val="tx1"/>
              </a:solidFill>
            </a:endParaRPr>
          </a:p>
        </p:txBody>
      </p:sp>
      <p:sp>
        <p:nvSpPr>
          <p:cNvPr id="21" name="직사각형 20"/>
          <p:cNvSpPr/>
          <p:nvPr/>
        </p:nvSpPr>
        <p:spPr>
          <a:xfrm>
            <a:off x="5163312" y="6419339"/>
            <a:ext cx="73829" cy="123701"/>
          </a:xfrm>
          <a:prstGeom prst="rect">
            <a:avLst/>
          </a:prstGeom>
          <a:solidFill>
            <a:srgbClr val="00FF00"/>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22" name="직사각형 21"/>
          <p:cNvSpPr/>
          <p:nvPr/>
        </p:nvSpPr>
        <p:spPr>
          <a:xfrm>
            <a:off x="5260848" y="6419339"/>
            <a:ext cx="73829" cy="123701"/>
          </a:xfrm>
          <a:prstGeom prst="rect">
            <a:avLst/>
          </a:prstGeom>
          <a:solidFill>
            <a:srgbClr val="00FF00"/>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23" name="직사각형 22"/>
          <p:cNvSpPr/>
          <p:nvPr/>
        </p:nvSpPr>
        <p:spPr>
          <a:xfrm>
            <a:off x="5358384" y="6419339"/>
            <a:ext cx="73829" cy="123701"/>
          </a:xfrm>
          <a:prstGeom prst="rect">
            <a:avLst/>
          </a:prstGeom>
          <a:solidFill>
            <a:srgbClr val="00FF00"/>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14" name="Slide Number">
            <a:extLst>
              <a:ext uri="{FF2B5EF4-FFF2-40B4-BE49-F238E27FC236}">
                <a16:creationId xmlns:a16="http://schemas.microsoft.com/office/drawing/2014/main" id="{3891217D-9DBF-4A21-BF22-8A2F397B670E}"/>
              </a:ext>
            </a:extLst>
          </p:cNvPr>
          <p:cNvSpPr txBox="1">
            <a:spLocks/>
          </p:cNvSpPr>
          <p:nvPr/>
        </p:nvSpPr>
        <p:spPr>
          <a:xfrm>
            <a:off x="6328884" y="9296400"/>
            <a:ext cx="340259" cy="324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Helvetica Neue Thin"/>
                <a:ea typeface="Helvetica Neue Thin"/>
                <a:cs typeface="Helvetica Neue Thin"/>
                <a:sym typeface="Helvetica Neue Thin"/>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altLang="ko-KR" smtClean="0"/>
              <a:pPr/>
              <a:t>21</a:t>
            </a:fld>
            <a:endParaRPr lang="en-US" altLang="ko-KR"/>
          </a:p>
        </p:txBody>
      </p:sp>
    </p:spTree>
    <p:extLst>
      <p:ext uri="{BB962C8B-B14F-4D97-AF65-F5344CB8AC3E}">
        <p14:creationId xmlns:p14="http://schemas.microsoft.com/office/powerpoint/2010/main" val="1175223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3000" fill="hold" grpId="0" nodeType="clickEffect">
                                  <p:stCondLst>
                                    <p:cond delay="0"/>
                                  </p:stCondLst>
                                  <p:childTnLst>
                                    <p:animEffect transition="out" filter="fade">
                                      <p:cBhvr>
                                        <p:cTn id="6" dur="2000" tmFilter="0, 0; .2, .5; .8, .5; 1, 0"/>
                                        <p:tgtEl>
                                          <p:spTgt spid="18"/>
                                        </p:tgtEl>
                                      </p:cBhvr>
                                    </p:animEffect>
                                    <p:animScale>
                                      <p:cBhvr>
                                        <p:cTn id="7" dur="1000" autoRev="1" fill="hold"/>
                                        <p:tgtEl>
                                          <p:spTgt spid="18"/>
                                        </p:tgtEl>
                                      </p:cBhvr>
                                      <p:by x="105000" y="105000"/>
                                    </p:animScale>
                                  </p:childTnLst>
                                </p:cTn>
                              </p:par>
                              <p:par>
                                <p:cTn id="8" presetID="21" presetClass="entr" presetSubtype="1" repeatCount="300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heel(1)">
                                      <p:cBhvr>
                                        <p:cTn id="10" dur="2000"/>
                                        <p:tgtEl>
                                          <p:spTgt spid="19"/>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childTnLst>
                                </p:cTn>
                              </p:par>
                              <p:par>
                                <p:cTn id="14" presetID="10" presetClass="entr" presetSubtype="0" fill="hold" grpId="0" nodeType="withEffect">
                                  <p:stCondLst>
                                    <p:cond delay="25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1000"/>
                                        <p:tgtEl>
                                          <p:spTgt spid="22"/>
                                        </p:tgtEl>
                                      </p:cBhvr>
                                    </p:animEffect>
                                  </p:childTnLst>
                                </p:cTn>
                              </p:par>
                              <p:par>
                                <p:cTn id="17" presetID="10" presetClass="entr" presetSubtype="0" fill="hold" grpId="0" nodeType="withEffect">
                                  <p:stCondLst>
                                    <p:cond delay="300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1" grpId="0" animBg="1"/>
      <p:bldP spid="22" grpId="0" animBg="1"/>
      <p:bldP spid="2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p:cNvGrpSpPr/>
          <p:nvPr/>
        </p:nvGrpSpPr>
        <p:grpSpPr>
          <a:xfrm>
            <a:off x="921174" y="1566204"/>
            <a:ext cx="11162453" cy="1567706"/>
            <a:chOff x="1270000" y="404446"/>
            <a:chExt cx="10464800" cy="1469724"/>
          </a:xfrm>
        </p:grpSpPr>
        <p:sp>
          <p:nvSpPr>
            <p:cNvPr id="6" name="정상적인 루틴"/>
            <p:cNvSpPr txBox="1"/>
            <p:nvPr/>
          </p:nvSpPr>
          <p:spPr>
            <a:xfrm>
              <a:off x="1270000" y="404446"/>
              <a:ext cx="10464800" cy="7920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4187" tIns="54187" rIns="54187" bIns="54187" anchor="ctr">
              <a:normAutofit/>
            </a:bodyPr>
            <a:lstStyle>
              <a:lvl1pPr>
                <a:defRPr sz="4000" b="0">
                  <a:latin typeface="+mn-lt"/>
                  <a:ea typeface="+mn-ea"/>
                  <a:cs typeface="+mn-cs"/>
                  <a:sym typeface="Helvetica Neue Medium"/>
                </a:defRPr>
              </a:lvl1pPr>
            </a:lstStyle>
            <a:p>
              <a:pPr algn="ctr"/>
              <a:r>
                <a:rPr sz="3840">
                  <a:latin typeface="+mn-ea"/>
                </a:rPr>
                <a:t>정상적인 루틴</a:t>
              </a:r>
            </a:p>
          </p:txBody>
        </p:sp>
        <p:sp>
          <p:nvSpPr>
            <p:cNvPr id="7" name="정상적인 루틴"/>
            <p:cNvSpPr txBox="1"/>
            <p:nvPr/>
          </p:nvSpPr>
          <p:spPr>
            <a:xfrm>
              <a:off x="1270000" y="1189115"/>
              <a:ext cx="10464800" cy="6850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4187" tIns="54187" rIns="54187" bIns="54187" anchor="ctr">
              <a:noAutofit/>
            </a:bodyPr>
            <a:lstStyle>
              <a:lvl1pPr>
                <a:defRPr sz="4000" b="0">
                  <a:latin typeface="+mn-lt"/>
                  <a:ea typeface="+mn-ea"/>
                  <a:cs typeface="+mn-cs"/>
                  <a:sym typeface="Helvetica Neue Medium"/>
                </a:defRPr>
              </a:lvl1pPr>
            </a:lstStyle>
            <a:p>
              <a:pPr algn="ctr"/>
              <a:r>
                <a:rPr lang="en-US" altLang="ko-KR" sz="2133">
                  <a:latin typeface="+mn-ea"/>
                </a:rPr>
                <a:t>5. </a:t>
              </a:r>
              <a:r>
                <a:rPr lang="ko-KR" altLang="en-US" sz="2133">
                  <a:latin typeface="+mn-ea"/>
                </a:rPr>
                <a:t>모든 주유기에서 주유가 끝날때 까지 기다린다</a:t>
              </a:r>
              <a:r>
                <a:rPr lang="en-US" altLang="ko-KR" sz="2133">
                  <a:latin typeface="+mn-ea"/>
                </a:rPr>
                <a:t>.</a:t>
              </a:r>
              <a:endParaRPr sz="2133">
                <a:latin typeface="+mn-ea"/>
              </a:endParaRPr>
            </a:p>
          </p:txBody>
        </p:sp>
      </p:grpSp>
      <p:sp>
        <p:nvSpPr>
          <p:cNvPr id="8" name="직사각형 7"/>
          <p:cNvSpPr/>
          <p:nvPr/>
        </p:nvSpPr>
        <p:spPr>
          <a:xfrm>
            <a:off x="536448" y="3480375"/>
            <a:ext cx="11931904" cy="468826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12" name="U자형 화살표 11"/>
          <p:cNvSpPr/>
          <p:nvPr/>
        </p:nvSpPr>
        <p:spPr>
          <a:xfrm rot="10800000">
            <a:off x="3738879" y="7401337"/>
            <a:ext cx="1608438" cy="537811"/>
          </a:xfrm>
          <a:prstGeom prst="uturnArrow">
            <a:avLst>
              <a:gd name="adj1" fmla="val 25000"/>
              <a:gd name="adj2" fmla="val 25000"/>
              <a:gd name="adj3" fmla="val 25000"/>
              <a:gd name="adj4" fmla="val 43750"/>
              <a:gd name="adj5" fmla="val 100000"/>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solidFill>
                <a:schemeClr val="tx1"/>
              </a:solidFill>
            </a:endParaRPr>
          </a:p>
        </p:txBody>
      </p:sp>
      <p:sp>
        <p:nvSpPr>
          <p:cNvPr id="19" name="U자형 화살표 18"/>
          <p:cNvSpPr/>
          <p:nvPr/>
        </p:nvSpPr>
        <p:spPr>
          <a:xfrm rot="10800000">
            <a:off x="3738878" y="7393228"/>
            <a:ext cx="1608438" cy="545921"/>
          </a:xfrm>
          <a:prstGeom prst="uturnArrow">
            <a:avLst>
              <a:gd name="adj1" fmla="val 25000"/>
              <a:gd name="adj2" fmla="val 25000"/>
              <a:gd name="adj3" fmla="val 25000"/>
              <a:gd name="adj4" fmla="val 43750"/>
              <a:gd name="adj5" fmla="val 100000"/>
            </a:avLst>
          </a:prstGeom>
          <a:solidFill>
            <a:schemeClr val="bg2">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solidFill>
                <a:schemeClr val="tx1"/>
              </a:solidFill>
            </a:endParaRPr>
          </a:p>
        </p:txBody>
      </p:sp>
      <p:pic>
        <p:nvPicPr>
          <p:cNvPr id="11" name="그림 10"/>
          <p:cNvPicPr>
            <a:picLocks noChangeAspect="1"/>
          </p:cNvPicPr>
          <p:nvPr/>
        </p:nvPicPr>
        <p:blipFill rotWithShape="1">
          <a:blip r:embed="rId2" cstate="email">
            <a:extLst>
              <a:ext uri="{28A0092B-C50C-407E-A947-70E740481C1C}">
                <a14:useLocalDpi xmlns:a14="http://schemas.microsoft.com/office/drawing/2010/main"/>
              </a:ext>
            </a:extLst>
          </a:blip>
          <a:srcRect l="1" t="25056" r="-248" b="25178"/>
          <a:stretch/>
        </p:blipFill>
        <p:spPr>
          <a:xfrm>
            <a:off x="4791247" y="4337556"/>
            <a:ext cx="6100272" cy="3028380"/>
          </a:xfrm>
          <a:prstGeom prst="rect">
            <a:avLst/>
          </a:prstGeom>
        </p:spPr>
      </p:pic>
      <p:pic>
        <p:nvPicPr>
          <p:cNvPr id="13" name="그림 1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080759" y="6186077"/>
            <a:ext cx="1447996" cy="1256971"/>
          </a:xfrm>
          <a:prstGeom prst="rect">
            <a:avLst/>
          </a:prstGeom>
        </p:spPr>
      </p:pic>
      <p:sp>
        <p:nvSpPr>
          <p:cNvPr id="2" name="타원형 설명선 1"/>
          <p:cNvSpPr/>
          <p:nvPr/>
        </p:nvSpPr>
        <p:spPr>
          <a:xfrm flipH="1">
            <a:off x="3523172" y="5460485"/>
            <a:ext cx="1447997" cy="629536"/>
          </a:xfrm>
          <a:prstGeom prst="wedgeEllipseCallout">
            <a:avLst>
              <a:gd name="adj1" fmla="val -38617"/>
              <a:gd name="adj2" fmla="val 71107"/>
            </a:avLst>
          </a:prstGeom>
          <a:solidFill>
            <a:srgbClr val="D74C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93" dirty="0">
                <a:latin typeface="Arial" panose="020B0604020202020204" pitchFamily="34" charset="0"/>
                <a:cs typeface="Arial" panose="020B0604020202020204" pitchFamily="34" charset="0"/>
              </a:rPr>
              <a:t>Finished</a:t>
            </a:r>
            <a:endParaRPr lang="ko-KR" altLang="en-US" sz="1493" dirty="0">
              <a:latin typeface="Arial" panose="020B0604020202020204" pitchFamily="34" charset="0"/>
              <a:cs typeface="Arial" panose="020B0604020202020204" pitchFamily="34" charset="0"/>
            </a:endParaRPr>
          </a:p>
        </p:txBody>
      </p:sp>
      <p:sp>
        <p:nvSpPr>
          <p:cNvPr id="3" name="타원 2"/>
          <p:cNvSpPr/>
          <p:nvPr/>
        </p:nvSpPr>
        <p:spPr>
          <a:xfrm>
            <a:off x="5255337" y="5493675"/>
            <a:ext cx="227584" cy="227584"/>
          </a:xfrm>
          <a:prstGeom prst="ellipse">
            <a:avLst/>
          </a:prstGeom>
          <a:solidFill>
            <a:srgbClr val="FFFF00"/>
          </a:solidFill>
          <a:ln>
            <a:no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14" name="Slide Number">
            <a:extLst>
              <a:ext uri="{FF2B5EF4-FFF2-40B4-BE49-F238E27FC236}">
                <a16:creationId xmlns:a16="http://schemas.microsoft.com/office/drawing/2014/main" id="{3335BD50-A984-4D06-9917-B029D7768950}"/>
              </a:ext>
            </a:extLst>
          </p:cNvPr>
          <p:cNvSpPr txBox="1">
            <a:spLocks/>
          </p:cNvSpPr>
          <p:nvPr/>
        </p:nvSpPr>
        <p:spPr>
          <a:xfrm>
            <a:off x="6328884" y="9296400"/>
            <a:ext cx="340259" cy="324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Helvetica Neue Thin"/>
                <a:ea typeface="Helvetica Neue Thin"/>
                <a:cs typeface="Helvetica Neue Thin"/>
                <a:sym typeface="Helvetica Neue Thin"/>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altLang="ko-KR" smtClean="0"/>
              <a:pPr/>
              <a:t>22</a:t>
            </a:fld>
            <a:endParaRPr lang="en-US" altLang="ko-KR"/>
          </a:p>
        </p:txBody>
      </p:sp>
    </p:spTree>
    <p:extLst>
      <p:ext uri="{BB962C8B-B14F-4D97-AF65-F5344CB8AC3E}">
        <p14:creationId xmlns:p14="http://schemas.microsoft.com/office/powerpoint/2010/main" val="778084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heel(1)">
                                      <p:cBhvr>
                                        <p:cTn id="7" dur="1000"/>
                                        <p:tgtEl>
                                          <p:spTgt spid="1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500"/>
                            </p:stCondLst>
                            <p:childTnLst>
                              <p:par>
                                <p:cTn id="13" presetID="53" presetClass="entr" presetSubtype="16" fill="hold" grpId="0" nodeType="afterEffect">
                                  <p:stCondLst>
                                    <p:cond delay="50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animBg="1"/>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p:cNvGrpSpPr/>
          <p:nvPr/>
        </p:nvGrpSpPr>
        <p:grpSpPr>
          <a:xfrm>
            <a:off x="921174" y="1566204"/>
            <a:ext cx="11162453" cy="1567706"/>
            <a:chOff x="1270000" y="404446"/>
            <a:chExt cx="10464800" cy="1469724"/>
          </a:xfrm>
        </p:grpSpPr>
        <p:sp>
          <p:nvSpPr>
            <p:cNvPr id="6" name="정상적인 루틴"/>
            <p:cNvSpPr txBox="1"/>
            <p:nvPr/>
          </p:nvSpPr>
          <p:spPr>
            <a:xfrm>
              <a:off x="1270000" y="404446"/>
              <a:ext cx="10464800" cy="7920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4187" tIns="54187" rIns="54187" bIns="54187" anchor="ctr">
              <a:normAutofit/>
            </a:bodyPr>
            <a:lstStyle>
              <a:lvl1pPr>
                <a:defRPr sz="4000" b="0">
                  <a:latin typeface="+mn-lt"/>
                  <a:ea typeface="+mn-ea"/>
                  <a:cs typeface="+mn-cs"/>
                  <a:sym typeface="Helvetica Neue Medium"/>
                </a:defRPr>
              </a:lvl1pPr>
            </a:lstStyle>
            <a:p>
              <a:pPr algn="ctr"/>
              <a:r>
                <a:rPr sz="3840">
                  <a:latin typeface="+mn-ea"/>
                </a:rPr>
                <a:t>정상적인 루틴</a:t>
              </a:r>
            </a:p>
          </p:txBody>
        </p:sp>
        <p:sp>
          <p:nvSpPr>
            <p:cNvPr id="7" name="정상적인 루틴"/>
            <p:cNvSpPr txBox="1"/>
            <p:nvPr/>
          </p:nvSpPr>
          <p:spPr>
            <a:xfrm>
              <a:off x="1270000" y="1189115"/>
              <a:ext cx="10464800" cy="6850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4187" tIns="54187" rIns="54187" bIns="54187" anchor="ctr">
              <a:noAutofit/>
            </a:bodyPr>
            <a:lstStyle>
              <a:lvl1pPr>
                <a:defRPr sz="4000" b="0">
                  <a:latin typeface="+mn-lt"/>
                  <a:ea typeface="+mn-ea"/>
                  <a:cs typeface="+mn-cs"/>
                  <a:sym typeface="Helvetica Neue Medium"/>
                </a:defRPr>
              </a:lvl1pPr>
            </a:lstStyle>
            <a:p>
              <a:pPr algn="ctr"/>
              <a:r>
                <a:rPr lang="en-US" altLang="ko-KR" sz="2133">
                  <a:latin typeface="+mn-ea"/>
                </a:rPr>
                <a:t>6. </a:t>
              </a:r>
              <a:r>
                <a:rPr lang="ko-KR" altLang="en-US" sz="2133">
                  <a:latin typeface="+mn-ea"/>
                </a:rPr>
                <a:t>주유가 종료되면 데이터가 아두이노에서 라즈베리파이로 전송된다</a:t>
              </a:r>
              <a:r>
                <a:rPr lang="en-US" altLang="ko-KR" sz="2133">
                  <a:latin typeface="+mn-ea"/>
                </a:rPr>
                <a:t>.</a:t>
              </a:r>
            </a:p>
          </p:txBody>
        </p:sp>
      </p:grpSp>
      <p:sp>
        <p:nvSpPr>
          <p:cNvPr id="8" name="직사각형 7"/>
          <p:cNvSpPr/>
          <p:nvPr/>
        </p:nvSpPr>
        <p:spPr>
          <a:xfrm>
            <a:off x="536448" y="3480375"/>
            <a:ext cx="11931904" cy="468826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pic>
        <p:nvPicPr>
          <p:cNvPr id="11" name="그림 10"/>
          <p:cNvPicPr>
            <a:picLocks noChangeAspect="1"/>
          </p:cNvPicPr>
          <p:nvPr/>
        </p:nvPicPr>
        <p:blipFill rotWithShape="1">
          <a:blip r:embed="rId3" cstate="email">
            <a:extLst>
              <a:ext uri="{28A0092B-C50C-407E-A947-70E740481C1C}">
                <a14:useLocalDpi xmlns:a14="http://schemas.microsoft.com/office/drawing/2010/main"/>
              </a:ext>
            </a:extLst>
          </a:blip>
          <a:srcRect r="-248"/>
          <a:stretch/>
        </p:blipFill>
        <p:spPr>
          <a:xfrm>
            <a:off x="942848" y="4050196"/>
            <a:ext cx="2617011" cy="1299172"/>
          </a:xfrm>
          <a:prstGeom prst="rect">
            <a:avLst/>
          </a:prstGeom>
          <a:effectLst>
            <a:outerShdw blurRad="50800" dist="38100" dir="2700000" algn="tl" rotWithShape="0">
              <a:prstClr val="black">
                <a:alpha val="40000"/>
              </a:prstClr>
            </a:outerShdw>
          </a:effectLst>
        </p:spPr>
      </p:pic>
      <p:grpSp>
        <p:nvGrpSpPr>
          <p:cNvPr id="37" name="그룹 36"/>
          <p:cNvGrpSpPr/>
          <p:nvPr/>
        </p:nvGrpSpPr>
        <p:grpSpPr>
          <a:xfrm>
            <a:off x="921174" y="6150152"/>
            <a:ext cx="2736319" cy="1344848"/>
            <a:chOff x="863600" y="4364739"/>
            <a:chExt cx="2976887" cy="1463083"/>
          </a:xfrm>
          <a:effectLst>
            <a:outerShdw blurRad="50800" dist="38100" dir="2700000" algn="tl" rotWithShape="0">
              <a:prstClr val="black">
                <a:alpha val="40000"/>
              </a:prstClr>
            </a:outerShdw>
          </a:effectLst>
        </p:grpSpPr>
        <p:grpSp>
          <p:nvGrpSpPr>
            <p:cNvPr id="15" name="그룹 14"/>
            <p:cNvGrpSpPr/>
            <p:nvPr/>
          </p:nvGrpSpPr>
          <p:grpSpPr>
            <a:xfrm>
              <a:off x="863600" y="4364739"/>
              <a:ext cx="2976887" cy="1463083"/>
              <a:chOff x="2487239" y="5258053"/>
              <a:chExt cx="2976887" cy="1038147"/>
            </a:xfrm>
          </p:grpSpPr>
          <p:grpSp>
            <p:nvGrpSpPr>
              <p:cNvPr id="16" name="그룹 15"/>
              <p:cNvGrpSpPr/>
              <p:nvPr/>
            </p:nvGrpSpPr>
            <p:grpSpPr>
              <a:xfrm>
                <a:off x="2487240" y="5258053"/>
                <a:ext cx="2976886" cy="1036827"/>
                <a:chOff x="1966032" y="5227320"/>
                <a:chExt cx="3794688" cy="1036827"/>
              </a:xfrm>
            </p:grpSpPr>
            <p:sp>
              <p:nvSpPr>
                <p:cNvPr id="21" name="모서리가 둥근 직사각형 20"/>
                <p:cNvSpPr/>
                <p:nvPr/>
              </p:nvSpPr>
              <p:spPr>
                <a:xfrm>
                  <a:off x="1966032" y="5410707"/>
                  <a:ext cx="3794688" cy="85344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22" name="직사각형 21"/>
                <p:cNvSpPr/>
                <p:nvPr/>
              </p:nvSpPr>
              <p:spPr>
                <a:xfrm>
                  <a:off x="2179320" y="5295900"/>
                  <a:ext cx="464820" cy="114807"/>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23" name="모서리가 둥근 직사각형 22"/>
                <p:cNvSpPr/>
                <p:nvPr/>
              </p:nvSpPr>
              <p:spPr>
                <a:xfrm>
                  <a:off x="2125980" y="5227320"/>
                  <a:ext cx="571500" cy="68580"/>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grpSp>
          <p:sp>
            <p:nvSpPr>
              <p:cNvPr id="17" name="타원 16"/>
              <p:cNvSpPr/>
              <p:nvPr/>
            </p:nvSpPr>
            <p:spPr>
              <a:xfrm>
                <a:off x="2682459" y="5360160"/>
                <a:ext cx="35866" cy="45719"/>
              </a:xfrm>
              <a:prstGeom prst="ellipse">
                <a:avLst/>
              </a:prstGeom>
              <a:solidFill>
                <a:schemeClr val="bg1">
                  <a:lumMod val="50000"/>
                </a:schemeClr>
              </a:solidFill>
              <a:ln w="63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18" name="양쪽 모서리가 둥근 사각형 17"/>
              <p:cNvSpPr/>
              <p:nvPr/>
            </p:nvSpPr>
            <p:spPr>
              <a:xfrm rot="10800000">
                <a:off x="2487239" y="5955078"/>
                <a:ext cx="2976883" cy="341122"/>
              </a:xfrm>
              <a:prstGeom prst="round2Same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20" name="모서리가 둥근 직사각형 19"/>
              <p:cNvSpPr/>
              <p:nvPr/>
            </p:nvSpPr>
            <p:spPr>
              <a:xfrm>
                <a:off x="2566090" y="5508796"/>
                <a:ext cx="2831084" cy="714968"/>
              </a:xfrm>
              <a:prstGeom prst="round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grpSp>
        <p:sp>
          <p:nvSpPr>
            <p:cNvPr id="24" name="양쪽 모서리가 둥근 사각형 23"/>
            <p:cNvSpPr/>
            <p:nvPr/>
          </p:nvSpPr>
          <p:spPr>
            <a:xfrm rot="10800000">
              <a:off x="942451" y="4948001"/>
              <a:ext cx="2831084" cy="777736"/>
            </a:xfrm>
            <a:prstGeom prst="round2SameRect">
              <a:avLst/>
            </a:prstGeom>
            <a:solidFill>
              <a:srgbClr val="FFD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grpSp>
      <p:sp>
        <p:nvSpPr>
          <p:cNvPr id="25" name="정상적인 루틴"/>
          <p:cNvSpPr txBox="1"/>
          <p:nvPr/>
        </p:nvSpPr>
        <p:spPr>
          <a:xfrm>
            <a:off x="4058794" y="4697984"/>
            <a:ext cx="2600960" cy="369013"/>
          </a:xfrm>
          <a:prstGeom prst="rect">
            <a:avLst/>
          </a:prstGeom>
          <a:solidFill>
            <a:srgbClr val="848484"/>
          </a:solidFill>
          <a:ln>
            <a:noFill/>
          </a:ln>
          <a:effectLst>
            <a:outerShdw blurRad="50800" dist="38100" dir="2700000" algn="tl"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2">
              <a:shade val="50000"/>
            </a:schemeClr>
          </a:lnRef>
          <a:fillRef idx="1">
            <a:schemeClr val="accent2"/>
          </a:fillRef>
          <a:effectRef idx="0">
            <a:schemeClr val="accent2"/>
          </a:effectRef>
          <a:fontRef idx="minor">
            <a:schemeClr val="lt1"/>
          </a:fontRef>
        </p:style>
        <p:txBody>
          <a:bodyPr lIns="54187" tIns="54187" rIns="54187" bIns="54187" anchor="ctr">
            <a:noAutofit/>
          </a:bodyPr>
          <a:lstStyle>
            <a:lvl1pPr>
              <a:defRPr sz="4000" b="0">
                <a:latin typeface="+mn-lt"/>
                <a:ea typeface="+mn-ea"/>
                <a:cs typeface="+mn-cs"/>
                <a:sym typeface="Helvetica Neue Medium"/>
              </a:defRPr>
            </a:lvl1pPr>
          </a:lstStyle>
          <a:p>
            <a:pPr algn="ctr"/>
            <a:r>
              <a:rPr lang="en-US" altLang="ko-KR" sz="1707">
                <a:latin typeface="+mn-ea"/>
              </a:rPr>
              <a:t>Extracted Total Amount</a:t>
            </a:r>
          </a:p>
        </p:txBody>
      </p:sp>
      <p:sp>
        <p:nvSpPr>
          <p:cNvPr id="26" name="정상적인 루틴"/>
          <p:cNvSpPr txBox="1"/>
          <p:nvPr/>
        </p:nvSpPr>
        <p:spPr>
          <a:xfrm>
            <a:off x="4058794" y="5915293"/>
            <a:ext cx="2600960" cy="369314"/>
          </a:xfrm>
          <a:prstGeom prst="rect">
            <a:avLst/>
          </a:prstGeom>
          <a:solidFill>
            <a:srgbClr val="3383CB"/>
          </a:solidFill>
          <a:ln>
            <a:noFill/>
          </a:ln>
          <a:effectLst>
            <a:outerShdw blurRad="50800" dist="38100" dir="2700000" algn="tl"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2">
              <a:shade val="50000"/>
            </a:schemeClr>
          </a:lnRef>
          <a:fillRef idx="1">
            <a:schemeClr val="accent2"/>
          </a:fillRef>
          <a:effectRef idx="0">
            <a:schemeClr val="accent2"/>
          </a:effectRef>
          <a:fontRef idx="minor">
            <a:schemeClr val="lt1"/>
          </a:fontRef>
        </p:style>
        <p:txBody>
          <a:bodyPr lIns="54187" tIns="54187" rIns="54187" bIns="54187" anchor="ctr">
            <a:noAutofit/>
          </a:bodyPr>
          <a:lstStyle>
            <a:lvl1pPr>
              <a:defRPr sz="4000" b="0">
                <a:latin typeface="+mn-lt"/>
                <a:ea typeface="+mn-ea"/>
                <a:cs typeface="+mn-cs"/>
                <a:sym typeface="Helvetica Neue Medium"/>
              </a:defRPr>
            </a:lvl1pPr>
          </a:lstStyle>
          <a:p>
            <a:pPr algn="ctr"/>
            <a:r>
              <a:rPr lang="en-US" altLang="ko-KR" sz="1707">
                <a:latin typeface="+mn-ea"/>
              </a:rPr>
              <a:t>Gasoline Level</a:t>
            </a:r>
          </a:p>
        </p:txBody>
      </p:sp>
      <p:sp>
        <p:nvSpPr>
          <p:cNvPr id="27" name="정상적인 루틴"/>
          <p:cNvSpPr txBox="1"/>
          <p:nvPr/>
        </p:nvSpPr>
        <p:spPr>
          <a:xfrm>
            <a:off x="4058794" y="7106931"/>
            <a:ext cx="2600960" cy="385509"/>
          </a:xfrm>
          <a:prstGeom prst="rect">
            <a:avLst/>
          </a:prstGeom>
          <a:solidFill>
            <a:srgbClr val="EE853E"/>
          </a:solidFill>
          <a:ln>
            <a:noFill/>
          </a:ln>
          <a:effectLst>
            <a:outerShdw blurRad="50800" dist="38100" dir="2700000" algn="tl"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2">
              <a:shade val="50000"/>
            </a:schemeClr>
          </a:lnRef>
          <a:fillRef idx="1">
            <a:schemeClr val="accent2"/>
          </a:fillRef>
          <a:effectRef idx="0">
            <a:schemeClr val="accent2"/>
          </a:effectRef>
          <a:fontRef idx="minor">
            <a:schemeClr val="lt1"/>
          </a:fontRef>
        </p:style>
        <p:txBody>
          <a:bodyPr lIns="54187" tIns="54187" rIns="54187" bIns="54187" anchor="ctr">
            <a:noAutofit/>
          </a:bodyPr>
          <a:lstStyle>
            <a:lvl1pPr>
              <a:defRPr sz="4000" b="0">
                <a:latin typeface="+mn-lt"/>
                <a:ea typeface="+mn-ea"/>
                <a:cs typeface="+mn-cs"/>
                <a:sym typeface="Helvetica Neue Medium"/>
              </a:defRPr>
            </a:lvl1pPr>
          </a:lstStyle>
          <a:p>
            <a:pPr algn="ctr"/>
            <a:r>
              <a:rPr lang="en-US" altLang="ko-KR" sz="1707">
                <a:latin typeface="+mn-ea"/>
              </a:rPr>
              <a:t>Identification Value</a:t>
            </a:r>
          </a:p>
        </p:txBody>
      </p:sp>
      <p:sp>
        <p:nvSpPr>
          <p:cNvPr id="31" name="직사각형 30"/>
          <p:cNvSpPr/>
          <p:nvPr/>
        </p:nvSpPr>
        <p:spPr>
          <a:xfrm rot="10800000">
            <a:off x="7097066" y="4814307"/>
            <a:ext cx="842610" cy="125076"/>
          </a:xfrm>
          <a:prstGeom prst="rect">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34" name="직사각형 33"/>
          <p:cNvSpPr/>
          <p:nvPr/>
        </p:nvSpPr>
        <p:spPr>
          <a:xfrm rot="10800000">
            <a:off x="7087407" y="6025002"/>
            <a:ext cx="842608" cy="115162"/>
          </a:xfrm>
          <a:prstGeom prst="rect">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35" name="직사각형 34"/>
          <p:cNvSpPr/>
          <p:nvPr/>
        </p:nvSpPr>
        <p:spPr>
          <a:xfrm rot="10800000">
            <a:off x="7087403" y="7242047"/>
            <a:ext cx="842610" cy="108813"/>
          </a:xfrm>
          <a:prstGeom prst="rect">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36" name="타원 35"/>
          <p:cNvSpPr/>
          <p:nvPr/>
        </p:nvSpPr>
        <p:spPr>
          <a:xfrm>
            <a:off x="6812379" y="4825596"/>
            <a:ext cx="113788" cy="113788"/>
          </a:xfrm>
          <a:prstGeom prst="ellipse">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39" name="타원 38"/>
          <p:cNvSpPr/>
          <p:nvPr/>
        </p:nvSpPr>
        <p:spPr>
          <a:xfrm>
            <a:off x="6812379" y="6036364"/>
            <a:ext cx="113788" cy="113788"/>
          </a:xfrm>
          <a:prstGeom prst="ellipse">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40" name="타원 39"/>
          <p:cNvSpPr/>
          <p:nvPr/>
        </p:nvSpPr>
        <p:spPr>
          <a:xfrm>
            <a:off x="6812379" y="7251049"/>
            <a:ext cx="113788" cy="113788"/>
          </a:xfrm>
          <a:prstGeom prst="ellipse">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grpSp>
        <p:nvGrpSpPr>
          <p:cNvPr id="38" name="그룹 37"/>
          <p:cNvGrpSpPr/>
          <p:nvPr/>
        </p:nvGrpSpPr>
        <p:grpSpPr>
          <a:xfrm>
            <a:off x="9774543" y="5066997"/>
            <a:ext cx="2013935" cy="2013935"/>
            <a:chOff x="9037478" y="3339256"/>
            <a:chExt cx="2265680" cy="2265680"/>
          </a:xfrm>
        </p:grpSpPr>
        <p:sp>
          <p:nvSpPr>
            <p:cNvPr id="29" name="타원 28"/>
            <p:cNvSpPr/>
            <p:nvPr/>
          </p:nvSpPr>
          <p:spPr>
            <a:xfrm>
              <a:off x="9037478" y="3339256"/>
              <a:ext cx="2265680" cy="2265680"/>
            </a:xfrm>
            <a:prstGeom prst="ellipse">
              <a:avLst/>
            </a:prstGeom>
            <a:solidFill>
              <a:srgbClr val="BF515A"/>
            </a:solidFill>
            <a:ln w="57150">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pic>
          <p:nvPicPr>
            <p:cNvPr id="1028" name="Picture 4" descr="raspberry pi iconì ëí ì´ë¯¸ì§ ê²ìê²°ê³¼"/>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509539" y="3811317"/>
              <a:ext cx="1321558" cy="1321558"/>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
        <p:nvSpPr>
          <p:cNvPr id="30" name="오른쪽 화살표 설명선 29"/>
          <p:cNvSpPr/>
          <p:nvPr/>
        </p:nvSpPr>
        <p:spPr>
          <a:xfrm>
            <a:off x="7931548" y="4814308"/>
            <a:ext cx="1635108" cy="2536554"/>
          </a:xfrm>
          <a:prstGeom prst="rightArrowCallout">
            <a:avLst>
              <a:gd name="adj1" fmla="val 7232"/>
              <a:gd name="adj2" fmla="val 8293"/>
              <a:gd name="adj3" fmla="val 14506"/>
              <a:gd name="adj4" fmla="val 10358"/>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32" name="Slide Number">
            <a:extLst>
              <a:ext uri="{FF2B5EF4-FFF2-40B4-BE49-F238E27FC236}">
                <a16:creationId xmlns:a16="http://schemas.microsoft.com/office/drawing/2014/main" id="{9BD344DB-30C1-4405-BC5A-318600443B5D}"/>
              </a:ext>
            </a:extLst>
          </p:cNvPr>
          <p:cNvSpPr txBox="1">
            <a:spLocks/>
          </p:cNvSpPr>
          <p:nvPr/>
        </p:nvSpPr>
        <p:spPr>
          <a:xfrm>
            <a:off x="6328884" y="9296400"/>
            <a:ext cx="340259" cy="324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Helvetica Neue Thin"/>
                <a:ea typeface="Helvetica Neue Thin"/>
                <a:cs typeface="Helvetica Neue Thin"/>
                <a:sym typeface="Helvetica Neue Thin"/>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altLang="ko-KR" smtClean="0"/>
              <a:pPr/>
              <a:t>23</a:t>
            </a:fld>
            <a:endParaRPr lang="en-US" altLang="ko-KR"/>
          </a:p>
        </p:txBody>
      </p:sp>
    </p:spTree>
    <p:extLst>
      <p:ext uri="{BB962C8B-B14F-4D97-AF65-F5344CB8AC3E}">
        <p14:creationId xmlns:p14="http://schemas.microsoft.com/office/powerpoint/2010/main" val="3304148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childTnLst>
                          </p:cTn>
                        </p:par>
                        <p:par>
                          <p:cTn id="24" fill="hold">
                            <p:stCondLst>
                              <p:cond delay="1000"/>
                            </p:stCondLst>
                            <p:childTnLst>
                              <p:par>
                                <p:cTn id="25" presetID="22" presetClass="entr" presetSubtype="8"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left)">
                                      <p:cBhvr>
                                        <p:cTn id="27" dur="500"/>
                                        <p:tgtEl>
                                          <p:spTgt spid="35"/>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wipe(left)">
                                      <p:cBhvr>
                                        <p:cTn id="30" dur="500"/>
                                        <p:tgtEl>
                                          <p:spTgt spid="34"/>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left)">
                                      <p:cBhvr>
                                        <p:cTn id="33" dur="500"/>
                                        <p:tgtEl>
                                          <p:spTgt spid="31"/>
                                        </p:tgtEl>
                                      </p:cBhvr>
                                    </p:animEffect>
                                  </p:childTnLst>
                                </p:cTn>
                              </p:par>
                            </p:childTnLst>
                          </p:cTn>
                        </p:par>
                        <p:par>
                          <p:cTn id="34" fill="hold">
                            <p:stCondLst>
                              <p:cond delay="1500"/>
                            </p:stCondLst>
                            <p:childTnLst>
                              <p:par>
                                <p:cTn id="35" presetID="22" presetClass="entr" presetSubtype="8" fill="hold" grpId="0" nodeType="after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left)">
                                      <p:cBhvr>
                                        <p:cTn id="3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31" grpId="0" animBg="1"/>
      <p:bldP spid="34" grpId="0" animBg="1"/>
      <p:bldP spid="35" grpId="0" animBg="1"/>
      <p:bldP spid="36" grpId="0" animBg="1"/>
      <p:bldP spid="39" grpId="0" animBg="1"/>
      <p:bldP spid="40" grpId="0" animBg="1"/>
      <p:bldP spid="3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p:cNvGrpSpPr/>
          <p:nvPr/>
        </p:nvGrpSpPr>
        <p:grpSpPr>
          <a:xfrm>
            <a:off x="921174" y="1566204"/>
            <a:ext cx="11162453" cy="1567706"/>
            <a:chOff x="1270000" y="404446"/>
            <a:chExt cx="10464800" cy="1469724"/>
          </a:xfrm>
        </p:grpSpPr>
        <p:sp>
          <p:nvSpPr>
            <p:cNvPr id="6" name="정상적인 루틴"/>
            <p:cNvSpPr txBox="1"/>
            <p:nvPr/>
          </p:nvSpPr>
          <p:spPr>
            <a:xfrm>
              <a:off x="1270000" y="404446"/>
              <a:ext cx="10464800" cy="7920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4187" tIns="54187" rIns="54187" bIns="54187" anchor="ctr">
              <a:normAutofit/>
            </a:bodyPr>
            <a:lstStyle>
              <a:lvl1pPr>
                <a:defRPr sz="4000" b="0">
                  <a:latin typeface="+mn-lt"/>
                  <a:ea typeface="+mn-ea"/>
                  <a:cs typeface="+mn-cs"/>
                  <a:sym typeface="Helvetica Neue Medium"/>
                </a:defRPr>
              </a:lvl1pPr>
            </a:lstStyle>
            <a:p>
              <a:pPr algn="ctr"/>
              <a:r>
                <a:rPr sz="3840">
                  <a:latin typeface="+mn-ea"/>
                </a:rPr>
                <a:t>정상적인 루틴</a:t>
              </a:r>
            </a:p>
          </p:txBody>
        </p:sp>
        <p:sp>
          <p:nvSpPr>
            <p:cNvPr id="7" name="정상적인 루틴"/>
            <p:cNvSpPr txBox="1"/>
            <p:nvPr/>
          </p:nvSpPr>
          <p:spPr>
            <a:xfrm>
              <a:off x="1270000" y="1189115"/>
              <a:ext cx="10464800" cy="6850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4187" tIns="54187" rIns="54187" bIns="54187" anchor="ctr">
              <a:noAutofit/>
            </a:bodyPr>
            <a:lstStyle>
              <a:lvl1pPr>
                <a:defRPr sz="4000" b="0">
                  <a:latin typeface="+mn-lt"/>
                  <a:ea typeface="+mn-ea"/>
                  <a:cs typeface="+mn-cs"/>
                  <a:sym typeface="Helvetica Neue Medium"/>
                </a:defRPr>
              </a:lvl1pPr>
            </a:lstStyle>
            <a:p>
              <a:pPr algn="ctr"/>
              <a:r>
                <a:rPr lang="en-US" altLang="ko-KR" sz="2133">
                  <a:latin typeface="+mn-ea"/>
                </a:rPr>
                <a:t>7. </a:t>
              </a:r>
              <a:r>
                <a:rPr lang="ko-KR" altLang="en-US" sz="2133">
                  <a:latin typeface="+mn-ea"/>
                </a:rPr>
                <a:t>라즈베리파이는 전송받은 데이터를 스마트 컨트랙트에 반영하기 위해 트랜잭션 발생</a:t>
              </a:r>
              <a:endParaRPr lang="en-US" altLang="ko-KR" sz="2133">
                <a:latin typeface="+mn-ea"/>
              </a:endParaRPr>
            </a:p>
          </p:txBody>
        </p:sp>
      </p:grpSp>
      <p:sp>
        <p:nvSpPr>
          <p:cNvPr id="8" name="직사각형 7"/>
          <p:cNvSpPr/>
          <p:nvPr/>
        </p:nvSpPr>
        <p:spPr>
          <a:xfrm>
            <a:off x="536448" y="3480375"/>
            <a:ext cx="11931904" cy="468826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29" name="타원 28"/>
          <p:cNvSpPr/>
          <p:nvPr/>
        </p:nvSpPr>
        <p:spPr>
          <a:xfrm>
            <a:off x="1494684" y="4616144"/>
            <a:ext cx="2416725" cy="2416725"/>
          </a:xfrm>
          <a:prstGeom prst="ellipse">
            <a:avLst/>
          </a:prstGeom>
          <a:solidFill>
            <a:srgbClr val="C35D64"/>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grpSp>
        <p:nvGrpSpPr>
          <p:cNvPr id="9" name="그룹 8"/>
          <p:cNvGrpSpPr/>
          <p:nvPr/>
        </p:nvGrpSpPr>
        <p:grpSpPr>
          <a:xfrm>
            <a:off x="9095031" y="4616144"/>
            <a:ext cx="2416725" cy="2416725"/>
            <a:chOff x="8213546" y="3184635"/>
            <a:chExt cx="2265680" cy="2265680"/>
          </a:xfrm>
        </p:grpSpPr>
        <p:pic>
          <p:nvPicPr>
            <p:cNvPr id="4" name="그림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213546" y="3184635"/>
              <a:ext cx="2265680" cy="2265680"/>
            </a:xfrm>
            <a:prstGeom prst="rect">
              <a:avLst/>
            </a:prstGeom>
          </p:spPr>
        </p:pic>
        <p:sp>
          <p:nvSpPr>
            <p:cNvPr id="38" name="타원 37"/>
            <p:cNvSpPr/>
            <p:nvPr/>
          </p:nvSpPr>
          <p:spPr>
            <a:xfrm>
              <a:off x="8213546" y="3184635"/>
              <a:ext cx="2265680" cy="2265680"/>
            </a:xfrm>
            <a:prstGeom prst="ellipse">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grpSp>
      <p:pic>
        <p:nvPicPr>
          <p:cNvPr id="41" name="Picture 4" descr="raspberry pi iconì ëí ì´ë¯¸ì§ ê²ìê²°ê³¼"/>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998215" y="5119676"/>
            <a:ext cx="1409662" cy="1409662"/>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 name="오른쪽 화살표 9"/>
          <p:cNvSpPr/>
          <p:nvPr/>
        </p:nvSpPr>
        <p:spPr>
          <a:xfrm>
            <a:off x="4887370" y="5442490"/>
            <a:ext cx="3230061" cy="757987"/>
          </a:xfrm>
          <a:prstGeom prst="rightArrow">
            <a:avLst>
              <a:gd name="adj1" fmla="val 50000"/>
              <a:gd name="adj2" fmla="val 59091"/>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42" name="정상적인 루틴"/>
          <p:cNvSpPr txBox="1"/>
          <p:nvPr/>
        </p:nvSpPr>
        <p:spPr>
          <a:xfrm>
            <a:off x="5193791" y="5628728"/>
            <a:ext cx="2449450" cy="385509"/>
          </a:xfrm>
          <a:prstGeom prst="rect">
            <a:avLst/>
          </a:prstGeom>
          <a:no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0">
            <a:scrgbClr r="0" g="0" b="0"/>
          </a:lnRef>
          <a:fillRef idx="0">
            <a:scrgbClr r="0" g="0" b="0"/>
          </a:fillRef>
          <a:effectRef idx="0">
            <a:scrgbClr r="0" g="0" b="0"/>
          </a:effectRef>
          <a:fontRef idx="minor">
            <a:schemeClr val="dk1"/>
          </a:fontRef>
        </p:style>
        <p:txBody>
          <a:bodyPr lIns="54187" tIns="54187" rIns="54187" bIns="54187" anchor="ctr">
            <a:noAutofit/>
          </a:bodyPr>
          <a:lstStyle>
            <a:lvl1pPr>
              <a:defRPr sz="4000" b="0">
                <a:latin typeface="+mn-lt"/>
                <a:ea typeface="+mn-ea"/>
                <a:cs typeface="+mn-cs"/>
                <a:sym typeface="Helvetica Neue Medium"/>
              </a:defRPr>
            </a:lvl1pPr>
          </a:lstStyle>
          <a:p>
            <a:pPr algn="ctr"/>
            <a:r>
              <a:rPr lang="en-US" altLang="ko-KR" sz="1920" b="1">
                <a:solidFill>
                  <a:schemeClr val="bg1"/>
                </a:solidFill>
                <a:latin typeface="+mn-ea"/>
              </a:rPr>
              <a:t>Transaction</a:t>
            </a:r>
            <a:endParaRPr lang="en-US" altLang="ko-KR" sz="1707" b="1">
              <a:solidFill>
                <a:schemeClr val="bg1"/>
              </a:solidFill>
              <a:latin typeface="+mn-ea"/>
            </a:endParaRPr>
          </a:p>
        </p:txBody>
      </p:sp>
      <p:sp>
        <p:nvSpPr>
          <p:cNvPr id="13" name="Slide Number">
            <a:extLst>
              <a:ext uri="{FF2B5EF4-FFF2-40B4-BE49-F238E27FC236}">
                <a16:creationId xmlns:a16="http://schemas.microsoft.com/office/drawing/2014/main" id="{D8032F8E-8985-4E9D-AB50-72DF37A19821}"/>
              </a:ext>
            </a:extLst>
          </p:cNvPr>
          <p:cNvSpPr txBox="1">
            <a:spLocks/>
          </p:cNvSpPr>
          <p:nvPr/>
        </p:nvSpPr>
        <p:spPr>
          <a:xfrm>
            <a:off x="6328884" y="9296400"/>
            <a:ext cx="340259" cy="324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Helvetica Neue Thin"/>
                <a:ea typeface="Helvetica Neue Thin"/>
                <a:cs typeface="Helvetica Neue Thin"/>
                <a:sym typeface="Helvetica Neue Thin"/>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altLang="ko-KR" smtClean="0"/>
              <a:pPr/>
              <a:t>24</a:t>
            </a:fld>
            <a:endParaRPr lang="en-US" altLang="ko-KR"/>
          </a:p>
        </p:txBody>
      </p:sp>
    </p:spTree>
    <p:extLst>
      <p:ext uri="{BB962C8B-B14F-4D97-AF65-F5344CB8AC3E}">
        <p14:creationId xmlns:p14="http://schemas.microsoft.com/office/powerpoint/2010/main" val="1086475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p:cNvGrpSpPr/>
          <p:nvPr/>
        </p:nvGrpSpPr>
        <p:grpSpPr>
          <a:xfrm>
            <a:off x="921174" y="1566204"/>
            <a:ext cx="11162453" cy="1567706"/>
            <a:chOff x="1270000" y="404446"/>
            <a:chExt cx="10464800" cy="1469724"/>
          </a:xfrm>
        </p:grpSpPr>
        <p:sp>
          <p:nvSpPr>
            <p:cNvPr id="6" name="정상적인 루틴"/>
            <p:cNvSpPr txBox="1"/>
            <p:nvPr/>
          </p:nvSpPr>
          <p:spPr>
            <a:xfrm>
              <a:off x="1270000" y="404446"/>
              <a:ext cx="10464800" cy="7920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4187" tIns="54187" rIns="54187" bIns="54187" anchor="ctr">
              <a:normAutofit/>
            </a:bodyPr>
            <a:lstStyle>
              <a:lvl1pPr>
                <a:defRPr sz="4000" b="0">
                  <a:latin typeface="+mn-lt"/>
                  <a:ea typeface="+mn-ea"/>
                  <a:cs typeface="+mn-cs"/>
                  <a:sym typeface="Helvetica Neue Medium"/>
                </a:defRPr>
              </a:lvl1pPr>
            </a:lstStyle>
            <a:p>
              <a:pPr algn="ctr"/>
              <a:r>
                <a:rPr sz="3840">
                  <a:latin typeface="+mn-ea"/>
                </a:rPr>
                <a:t>정상적인 루틴</a:t>
              </a:r>
            </a:p>
          </p:txBody>
        </p:sp>
        <p:sp>
          <p:nvSpPr>
            <p:cNvPr id="7" name="정상적인 루틴"/>
            <p:cNvSpPr txBox="1"/>
            <p:nvPr/>
          </p:nvSpPr>
          <p:spPr>
            <a:xfrm>
              <a:off x="1270000" y="1189115"/>
              <a:ext cx="10464800" cy="6850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4187" tIns="54187" rIns="54187" bIns="54187" anchor="ctr">
              <a:noAutofit/>
            </a:bodyPr>
            <a:lstStyle>
              <a:lvl1pPr>
                <a:defRPr sz="4000" b="0">
                  <a:latin typeface="+mn-lt"/>
                  <a:ea typeface="+mn-ea"/>
                  <a:cs typeface="+mn-cs"/>
                  <a:sym typeface="Helvetica Neue Medium"/>
                </a:defRPr>
              </a:lvl1pPr>
            </a:lstStyle>
            <a:p>
              <a:pPr algn="ctr"/>
              <a:r>
                <a:rPr lang="en-US" altLang="ko-KR" sz="2133">
                  <a:latin typeface="+mn-ea"/>
                </a:rPr>
                <a:t>8. </a:t>
              </a:r>
              <a:r>
                <a:rPr lang="ko-KR" altLang="en-US" sz="2133">
                  <a:latin typeface="+mn-ea"/>
                </a:rPr>
                <a:t>검증자 노드는</a:t>
              </a:r>
              <a:r>
                <a:rPr lang="en-US" altLang="ko-KR" sz="2133">
                  <a:latin typeface="+mn-ea"/>
                </a:rPr>
                <a:t> </a:t>
              </a:r>
              <a:r>
                <a:rPr lang="ko-KR" altLang="en-US" sz="2133">
                  <a:latin typeface="+mn-ea"/>
                </a:rPr>
                <a:t>발생한 트랜잭션을 검증 후 블록에 담아 블록체인에 기록</a:t>
              </a:r>
              <a:endParaRPr lang="en-US" altLang="ko-KR" sz="2133">
                <a:latin typeface="+mn-ea"/>
              </a:endParaRPr>
            </a:p>
          </p:txBody>
        </p:sp>
      </p:grpSp>
      <p:sp>
        <p:nvSpPr>
          <p:cNvPr id="8" name="직사각형 7"/>
          <p:cNvSpPr/>
          <p:nvPr/>
        </p:nvSpPr>
        <p:spPr>
          <a:xfrm>
            <a:off x="536448" y="3480375"/>
            <a:ext cx="11931904" cy="468826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pic>
        <p:nvPicPr>
          <p:cNvPr id="2" name="그림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34660" y="4842709"/>
            <a:ext cx="1957052" cy="1957052"/>
          </a:xfrm>
          <a:prstGeom prst="rect">
            <a:avLst/>
          </a:prstGeom>
        </p:spPr>
      </p:pic>
      <p:pic>
        <p:nvPicPr>
          <p:cNvPr id="22" name="그림 2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86555" y="5110370"/>
            <a:ext cx="512523" cy="512523"/>
          </a:xfrm>
          <a:prstGeom prst="rect">
            <a:avLst/>
          </a:prstGeom>
        </p:spPr>
      </p:pic>
      <p:sp>
        <p:nvSpPr>
          <p:cNvPr id="17" name="정육면체 16"/>
          <p:cNvSpPr/>
          <p:nvPr/>
        </p:nvSpPr>
        <p:spPr>
          <a:xfrm>
            <a:off x="10143744" y="5821235"/>
            <a:ext cx="1072896" cy="10728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18" name="정육면체 17"/>
          <p:cNvSpPr/>
          <p:nvPr/>
        </p:nvSpPr>
        <p:spPr>
          <a:xfrm>
            <a:off x="8892032" y="4575107"/>
            <a:ext cx="1072896" cy="10728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21" name="정육면체 20"/>
          <p:cNvSpPr/>
          <p:nvPr/>
        </p:nvSpPr>
        <p:spPr>
          <a:xfrm>
            <a:off x="4242816" y="5808145"/>
            <a:ext cx="1072896" cy="1072896"/>
          </a:xfrm>
          <a:prstGeom prst="cub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53"/>
              <a:t>Transaction</a:t>
            </a:r>
            <a:endParaRPr lang="ko-KR" altLang="en-US" sz="2560"/>
          </a:p>
        </p:txBody>
      </p:sp>
      <p:sp>
        <p:nvSpPr>
          <p:cNvPr id="30" name="오른쪽 화살표 29"/>
          <p:cNvSpPr/>
          <p:nvPr/>
        </p:nvSpPr>
        <p:spPr>
          <a:xfrm rot="10800000">
            <a:off x="9836911" y="6230894"/>
            <a:ext cx="306832" cy="28137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26" name="왼쪽/오른쪽 화살표 25"/>
          <p:cNvSpPr/>
          <p:nvPr/>
        </p:nvSpPr>
        <p:spPr>
          <a:xfrm rot="5400000">
            <a:off x="10265664" y="5440115"/>
            <a:ext cx="820928" cy="227584"/>
          </a:xfrm>
          <a:prstGeom prst="lef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15" name="오른쪽 화살표 14"/>
          <p:cNvSpPr/>
          <p:nvPr/>
        </p:nvSpPr>
        <p:spPr>
          <a:xfrm>
            <a:off x="9836912" y="4969684"/>
            <a:ext cx="682752" cy="28137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19" name="정육면체 18"/>
          <p:cNvSpPr/>
          <p:nvPr/>
        </p:nvSpPr>
        <p:spPr>
          <a:xfrm>
            <a:off x="10143744" y="4549997"/>
            <a:ext cx="1072896" cy="10728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20" name="직사각형 19"/>
          <p:cNvSpPr/>
          <p:nvPr/>
        </p:nvSpPr>
        <p:spPr>
          <a:xfrm>
            <a:off x="9353297" y="5648003"/>
            <a:ext cx="132080" cy="3163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60"/>
          </a:p>
        </p:txBody>
      </p:sp>
      <p:sp>
        <p:nvSpPr>
          <p:cNvPr id="24" name="TextBox 23"/>
          <p:cNvSpPr txBox="1"/>
          <p:nvPr/>
        </p:nvSpPr>
        <p:spPr>
          <a:xfrm>
            <a:off x="1552212" y="7146227"/>
            <a:ext cx="2521948" cy="880241"/>
          </a:xfrm>
          <a:prstGeom prst="rect">
            <a:avLst/>
          </a:prstGeom>
          <a:noFill/>
        </p:spPr>
        <p:txBody>
          <a:bodyPr wrap="square" rtlCol="0">
            <a:spAutoFit/>
          </a:bodyPr>
          <a:lstStyle/>
          <a:p>
            <a:pPr algn="ctr"/>
            <a:r>
              <a:rPr lang="en-US" altLang="ko-KR" sz="2560">
                <a:solidFill>
                  <a:schemeClr val="bg1"/>
                </a:solidFill>
              </a:rPr>
              <a:t>Supervisor Node</a:t>
            </a:r>
            <a:endParaRPr lang="ko-KR" altLang="en-US" sz="2560">
              <a:solidFill>
                <a:schemeClr val="bg1"/>
              </a:solidFill>
            </a:endParaRPr>
          </a:p>
        </p:txBody>
      </p:sp>
      <p:sp>
        <p:nvSpPr>
          <p:cNvPr id="34" name="TextBox 33"/>
          <p:cNvSpPr txBox="1"/>
          <p:nvPr/>
        </p:nvSpPr>
        <p:spPr>
          <a:xfrm>
            <a:off x="8694692" y="7146429"/>
            <a:ext cx="2521948" cy="486287"/>
          </a:xfrm>
          <a:prstGeom prst="rect">
            <a:avLst/>
          </a:prstGeom>
          <a:noFill/>
        </p:spPr>
        <p:txBody>
          <a:bodyPr wrap="square" rtlCol="0">
            <a:spAutoFit/>
          </a:bodyPr>
          <a:lstStyle/>
          <a:p>
            <a:pPr algn="ctr"/>
            <a:r>
              <a:rPr lang="en-US" altLang="ko-KR" sz="2560">
                <a:solidFill>
                  <a:schemeClr val="bg1"/>
                </a:solidFill>
              </a:rPr>
              <a:t>Blockchain</a:t>
            </a:r>
            <a:endParaRPr lang="ko-KR" altLang="en-US" sz="2560">
              <a:solidFill>
                <a:schemeClr val="bg1"/>
              </a:solidFill>
            </a:endParaRPr>
          </a:p>
        </p:txBody>
      </p:sp>
      <p:sp>
        <p:nvSpPr>
          <p:cNvPr id="23" name="Slide Number">
            <a:extLst>
              <a:ext uri="{FF2B5EF4-FFF2-40B4-BE49-F238E27FC236}">
                <a16:creationId xmlns:a16="http://schemas.microsoft.com/office/drawing/2014/main" id="{202A2505-BA05-43B2-B833-F13B8EB75D55}"/>
              </a:ext>
            </a:extLst>
          </p:cNvPr>
          <p:cNvSpPr txBox="1">
            <a:spLocks/>
          </p:cNvSpPr>
          <p:nvPr/>
        </p:nvSpPr>
        <p:spPr>
          <a:xfrm>
            <a:off x="6328884" y="9296400"/>
            <a:ext cx="340259" cy="324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Helvetica Neue Thin"/>
                <a:ea typeface="Helvetica Neue Thin"/>
                <a:cs typeface="Helvetica Neue Thin"/>
                <a:sym typeface="Helvetica Neue Thin"/>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altLang="ko-KR" smtClean="0"/>
              <a:pPr/>
              <a:t>25</a:t>
            </a:fld>
            <a:endParaRPr lang="en-US" altLang="ko-KR"/>
          </a:p>
        </p:txBody>
      </p:sp>
    </p:spTree>
    <p:extLst>
      <p:ext uri="{BB962C8B-B14F-4D97-AF65-F5344CB8AC3E}">
        <p14:creationId xmlns:p14="http://schemas.microsoft.com/office/powerpoint/2010/main" val="2530098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childTnLst>
                          </p:cTn>
                        </p:par>
                        <p:par>
                          <p:cTn id="10" fill="hold">
                            <p:stCondLst>
                              <p:cond delay="500"/>
                            </p:stCondLst>
                            <p:childTnLst>
                              <p:par>
                                <p:cTn id="11" presetID="37" presetClass="path" presetSubtype="0" accel="50000" decel="50000" fill="hold" grpId="0" nodeType="afterEffect">
                                  <p:stCondLst>
                                    <p:cond delay="500"/>
                                  </p:stCondLst>
                                  <p:childTnLst>
                                    <p:animMotion origin="layout" path="M 2.08333E-6 -4.81481E-6 L 0.09583 0.04491 C 0.11562 0.0551 0.1457 0.06065 0.17721 0.06065 C 0.21289 0.06065 0.24166 0.0551 0.26146 0.04491 L 0.35755 -4.81481E-6 " pathEditMode="relative" rAng="0" ptsTypes="AAAAA">
                                      <p:cBhvr>
                                        <p:cTn id="12" dur="2000" fill="hold"/>
                                        <p:tgtEl>
                                          <p:spTgt spid="21"/>
                                        </p:tgtEl>
                                        <p:attrNameLst>
                                          <p:attrName>ppt_x</p:attrName>
                                          <p:attrName>ppt_y</p:attrName>
                                        </p:attrNameLst>
                                      </p:cBhvr>
                                      <p:rCtr x="17878" y="3032"/>
                                    </p:animMotion>
                                  </p:childTnLst>
                                </p:cTn>
                              </p:par>
                            </p:childTnLst>
                          </p:cTn>
                        </p:par>
                        <p:par>
                          <p:cTn id="13" fill="hold">
                            <p:stCondLst>
                              <p:cond delay="3000"/>
                            </p:stCondLst>
                            <p:childTnLst>
                              <p:par>
                                <p:cTn id="14" presetID="10" presetClass="entr" presetSubtype="0" fill="hold" grpId="0" nodeType="after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par>
                          <p:cTn id="17" fill="hold">
                            <p:stCondLst>
                              <p:cond delay="3500"/>
                            </p:stCondLst>
                            <p:childTnLst>
                              <p:par>
                                <p:cTn id="18" presetID="10" presetClass="entr" presetSubtype="0"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par>
                          <p:cTn id="21" fill="hold">
                            <p:stCondLst>
                              <p:cond delay="4000"/>
                            </p:stCondLst>
                            <p:childTnLst>
                              <p:par>
                                <p:cTn id="22" presetID="26" presetClass="emph" presetSubtype="0" fill="hold" grpId="1" nodeType="afterEffect">
                                  <p:stCondLst>
                                    <p:cond delay="0"/>
                                  </p:stCondLst>
                                  <p:childTnLst>
                                    <p:animEffect transition="out" filter="fade">
                                      <p:cBhvr>
                                        <p:cTn id="23" dur="500" tmFilter="0, 0; .2, .5; .8, .5; 1, 0"/>
                                        <p:tgtEl>
                                          <p:spTgt spid="21"/>
                                        </p:tgtEl>
                                      </p:cBhvr>
                                    </p:animEffect>
                                    <p:animScale>
                                      <p:cBhvr>
                                        <p:cTn id="24" dur="250" autoRev="1" fill="hold"/>
                                        <p:tgtEl>
                                          <p:spTgt spid="2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30" grpId="0" animBg="1"/>
      <p:bldP spid="2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1. 빈 탱크에 정유사로부터 경유를 공급받아 탱크를 채운다. 2. 정상 영업을 시작한다. 3. 주유가 필요한 차량이 주유소로 들어온다. 4. 주유기에서 주유가 시작된다.      * 3대의 주유기가 모두 주유중일 수도 있고 1개의 주유기만 주유할 수도 있다. 5. 3대의 주유기에서 모두 주유가 종료될 때까지 대기한다. 6. 주유가 종료되면 다음과 같은 3개의 데이터가 아두이노에서 라즈베리파이로 전송된다     * 탱크의 수위센서 값과 탱크 내 경유의 식별 값     * 3대의 주유기에서 빠져나간 총 주유량 7. 라즈베리파이는 전송 받은 수위센서 값, 경유 식별 값, 총 주유량을     스마트컨트랙트에 반영하기 위해 트랜잭션을 발생시킨다. 8. 검증자 노드는 발생한 트랜잭션을 담은 블록을 생성하여 블록체인에 기록한다."/>
          <p:cNvSpPr txBox="1">
            <a:spLocks noGrp="1"/>
          </p:cNvSpPr>
          <p:nvPr>
            <p:ph type="ctrTitle"/>
          </p:nvPr>
        </p:nvSpPr>
        <p:spPr>
          <a:xfrm>
            <a:off x="604517" y="2424926"/>
            <a:ext cx="11965589" cy="5885356"/>
          </a:xfrm>
          <a:prstGeom prst="rect">
            <a:avLst/>
          </a:prstGeom>
        </p:spPr>
        <p:txBody>
          <a:bodyPr>
            <a:normAutofit fontScale="90000"/>
          </a:bodyPr>
          <a:lstStyle/>
          <a:p>
            <a:pPr lvl="1" algn="l">
              <a:lnSpc>
                <a:spcPct val="150000"/>
              </a:lnSpc>
              <a:spcBef>
                <a:spcPts val="4200"/>
              </a:spcBef>
              <a:defRPr sz="2500">
                <a:latin typeface="Helvetica Neue"/>
                <a:ea typeface="Helvetica Neue"/>
                <a:cs typeface="Helvetica Neue"/>
                <a:sym typeface="Helvetica Neue"/>
              </a:defRPr>
            </a:pPr>
            <a:r>
              <a:rPr lang="ko-KR" altLang="en-US" dirty="0"/>
              <a:t>하나의 기름 탱크에 연결되어 있는 모든 </a:t>
            </a:r>
            <a:r>
              <a:rPr b="1" dirty="0" err="1"/>
              <a:t>주유기에</a:t>
            </a:r>
            <a:r>
              <a:rPr lang="ko-KR" altLang="en-US" b="1" dirty="0"/>
              <a:t>서</a:t>
            </a:r>
            <a:r>
              <a:rPr b="1" dirty="0"/>
              <a:t> </a:t>
            </a:r>
            <a:r>
              <a:rPr b="1" dirty="0" err="1"/>
              <a:t>주유가</a:t>
            </a:r>
            <a:r>
              <a:rPr b="1" dirty="0"/>
              <a:t> </a:t>
            </a:r>
            <a:r>
              <a:rPr b="1" dirty="0" err="1"/>
              <a:t>종료될</a:t>
            </a:r>
            <a:r>
              <a:rPr b="1" dirty="0"/>
              <a:t> </a:t>
            </a:r>
            <a:r>
              <a:rPr b="1" dirty="0" err="1"/>
              <a:t>때까지</a:t>
            </a:r>
            <a:r>
              <a:rPr b="1" dirty="0"/>
              <a:t> </a:t>
            </a:r>
            <a:r>
              <a:rPr dirty="0" err="1"/>
              <a:t>대기한다</a:t>
            </a:r>
            <a:r>
              <a:rPr dirty="0"/>
              <a:t>.</a:t>
            </a:r>
            <a:br>
              <a:rPr lang="en-US" dirty="0"/>
            </a:br>
            <a:r>
              <a:rPr lang="ko-KR" altLang="en-US" b="1" dirty="0">
                <a:solidFill>
                  <a:schemeClr val="accent5">
                    <a:hueOff val="-82419"/>
                    <a:satOff val="-9513"/>
                    <a:lumOff val="-16343"/>
                  </a:schemeClr>
                </a:solidFill>
              </a:rPr>
              <a:t>주유가 종료되면</a:t>
            </a:r>
            <a:r>
              <a:rPr lang="ko-KR" altLang="en-US" b="1" dirty="0"/>
              <a:t> </a:t>
            </a:r>
            <a:r>
              <a:rPr dirty="0" err="1"/>
              <a:t>다음과</a:t>
            </a:r>
            <a:r>
              <a:rPr dirty="0"/>
              <a:t> </a:t>
            </a:r>
            <a:r>
              <a:rPr dirty="0" err="1"/>
              <a:t>같은</a:t>
            </a:r>
            <a:r>
              <a:rPr dirty="0"/>
              <a:t> 3개의 </a:t>
            </a:r>
            <a:r>
              <a:rPr dirty="0" err="1"/>
              <a:t>데이터가</a:t>
            </a:r>
            <a:r>
              <a:rPr dirty="0"/>
              <a:t> </a:t>
            </a:r>
            <a:r>
              <a:rPr dirty="0" err="1"/>
              <a:t>아두이노에서</a:t>
            </a:r>
            <a:r>
              <a:rPr dirty="0"/>
              <a:t> </a:t>
            </a:r>
            <a:r>
              <a:rPr dirty="0" err="1"/>
              <a:t>라즈베리파이로</a:t>
            </a:r>
            <a:r>
              <a:rPr dirty="0"/>
              <a:t> </a:t>
            </a:r>
            <a:r>
              <a:rPr dirty="0" err="1"/>
              <a:t>전송된다</a:t>
            </a:r>
            <a:r>
              <a:rPr lang="en-US" altLang="ko-KR" dirty="0"/>
              <a:t>.</a:t>
            </a:r>
            <a:br>
              <a:rPr dirty="0"/>
            </a:br>
            <a:r>
              <a:rPr b="1" dirty="0"/>
              <a:t>    </a:t>
            </a:r>
            <a:r>
              <a:rPr b="1" dirty="0">
                <a:solidFill>
                  <a:schemeClr val="accent3">
                    <a:hueOff val="914337"/>
                    <a:satOff val="31515"/>
                    <a:lumOff val="-30790"/>
                  </a:schemeClr>
                </a:solidFill>
              </a:rPr>
              <a:t>* </a:t>
            </a:r>
            <a:r>
              <a:rPr b="1" dirty="0" err="1">
                <a:solidFill>
                  <a:schemeClr val="accent3">
                    <a:hueOff val="914337"/>
                    <a:satOff val="31515"/>
                    <a:lumOff val="-30790"/>
                  </a:schemeClr>
                </a:solidFill>
              </a:rPr>
              <a:t>탱크의</a:t>
            </a:r>
            <a:r>
              <a:rPr b="1" dirty="0">
                <a:solidFill>
                  <a:schemeClr val="accent3">
                    <a:hueOff val="914337"/>
                    <a:satOff val="31515"/>
                    <a:lumOff val="-30790"/>
                  </a:schemeClr>
                </a:solidFill>
              </a:rPr>
              <a:t> </a:t>
            </a:r>
            <a:r>
              <a:rPr lang="ko-KR" altLang="en-US" b="1" dirty="0">
                <a:solidFill>
                  <a:schemeClr val="accent3">
                    <a:hueOff val="914337"/>
                    <a:satOff val="31515"/>
                    <a:lumOff val="-30790"/>
                  </a:schemeClr>
                </a:solidFill>
              </a:rPr>
              <a:t>경유의 </a:t>
            </a:r>
            <a:r>
              <a:rPr lang="ko-KR" altLang="en-US" b="1" dirty="0" err="1">
                <a:solidFill>
                  <a:schemeClr val="accent3">
                    <a:hueOff val="914337"/>
                    <a:satOff val="31515"/>
                    <a:lumOff val="-30790"/>
                  </a:schemeClr>
                </a:solidFill>
              </a:rPr>
              <a:t>잔여량</a:t>
            </a:r>
            <a:r>
              <a:rPr lang="en-US" altLang="ko-KR" b="1" dirty="0">
                <a:solidFill>
                  <a:schemeClr val="accent3">
                    <a:hueOff val="914337"/>
                    <a:satOff val="31515"/>
                    <a:lumOff val="-30790"/>
                  </a:schemeClr>
                </a:solidFill>
              </a:rPr>
              <a:t>(Gasoline Level)</a:t>
            </a:r>
            <a:r>
              <a:rPr b="1" dirty="0">
                <a:solidFill>
                  <a:schemeClr val="accent3">
                    <a:hueOff val="914337"/>
                    <a:satOff val="31515"/>
                    <a:lumOff val="-30790"/>
                  </a:schemeClr>
                </a:solidFill>
              </a:rPr>
              <a:t>과 </a:t>
            </a:r>
            <a:r>
              <a:rPr b="1" dirty="0" err="1">
                <a:solidFill>
                  <a:schemeClr val="accent3">
                    <a:hueOff val="914337"/>
                    <a:satOff val="31515"/>
                    <a:lumOff val="-30790"/>
                  </a:schemeClr>
                </a:solidFill>
              </a:rPr>
              <a:t>탱크</a:t>
            </a:r>
            <a:r>
              <a:rPr b="1" dirty="0">
                <a:solidFill>
                  <a:schemeClr val="accent3">
                    <a:hueOff val="914337"/>
                    <a:satOff val="31515"/>
                    <a:lumOff val="-30790"/>
                  </a:schemeClr>
                </a:solidFill>
              </a:rPr>
              <a:t> 내 </a:t>
            </a:r>
            <a:r>
              <a:rPr b="1" dirty="0" err="1">
                <a:solidFill>
                  <a:schemeClr val="accent3">
                    <a:hueOff val="914337"/>
                    <a:satOff val="31515"/>
                    <a:lumOff val="-30790"/>
                  </a:schemeClr>
                </a:solidFill>
              </a:rPr>
              <a:t>경유의</a:t>
            </a:r>
            <a:r>
              <a:rPr b="1" dirty="0">
                <a:solidFill>
                  <a:schemeClr val="accent3">
                    <a:hueOff val="914337"/>
                    <a:satOff val="31515"/>
                    <a:lumOff val="-30790"/>
                  </a:schemeClr>
                </a:solidFill>
              </a:rPr>
              <a:t> </a:t>
            </a:r>
            <a:r>
              <a:rPr b="1" dirty="0" err="1">
                <a:solidFill>
                  <a:schemeClr val="accent3">
                    <a:hueOff val="914337"/>
                    <a:satOff val="31515"/>
                    <a:lumOff val="-30790"/>
                  </a:schemeClr>
                </a:solidFill>
              </a:rPr>
              <a:t>식별</a:t>
            </a:r>
            <a:r>
              <a:rPr b="1" dirty="0">
                <a:solidFill>
                  <a:schemeClr val="accent3">
                    <a:hueOff val="914337"/>
                    <a:satOff val="31515"/>
                    <a:lumOff val="-30790"/>
                  </a:schemeClr>
                </a:solidFill>
              </a:rPr>
              <a:t> 값</a:t>
            </a:r>
            <a:r>
              <a:rPr lang="en-US" b="1" dirty="0">
                <a:solidFill>
                  <a:schemeClr val="accent3">
                    <a:hueOff val="914337"/>
                    <a:satOff val="31515"/>
                    <a:lumOff val="-30790"/>
                  </a:schemeClr>
                </a:solidFill>
              </a:rPr>
              <a:t>(Identification Value)</a:t>
            </a:r>
            <a:br>
              <a:rPr b="1" dirty="0">
                <a:solidFill>
                  <a:schemeClr val="accent3">
                    <a:hueOff val="914337"/>
                    <a:satOff val="31515"/>
                    <a:lumOff val="-30790"/>
                  </a:schemeClr>
                </a:solidFill>
              </a:rPr>
            </a:br>
            <a:r>
              <a:rPr b="1" dirty="0">
                <a:solidFill>
                  <a:schemeClr val="accent3">
                    <a:hueOff val="914337"/>
                    <a:satOff val="31515"/>
                    <a:lumOff val="-30790"/>
                  </a:schemeClr>
                </a:solidFill>
              </a:rPr>
              <a:t>    * </a:t>
            </a:r>
            <a:r>
              <a:rPr lang="ko-KR" altLang="en-US" b="1" dirty="0">
                <a:solidFill>
                  <a:schemeClr val="accent3">
                    <a:hueOff val="914337"/>
                    <a:satOff val="31515"/>
                    <a:lumOff val="-30790"/>
                  </a:schemeClr>
                </a:solidFill>
              </a:rPr>
              <a:t>탱크와 연결된 모든</a:t>
            </a:r>
            <a:r>
              <a:rPr b="1" dirty="0">
                <a:solidFill>
                  <a:schemeClr val="accent3">
                    <a:hueOff val="914337"/>
                    <a:satOff val="31515"/>
                    <a:lumOff val="-30790"/>
                  </a:schemeClr>
                </a:solidFill>
              </a:rPr>
              <a:t> </a:t>
            </a:r>
            <a:r>
              <a:rPr b="1" dirty="0" err="1">
                <a:solidFill>
                  <a:schemeClr val="accent3">
                    <a:hueOff val="914337"/>
                    <a:satOff val="31515"/>
                    <a:lumOff val="-30790"/>
                  </a:schemeClr>
                </a:solidFill>
              </a:rPr>
              <a:t>주유기에서</a:t>
            </a:r>
            <a:r>
              <a:rPr b="1" dirty="0">
                <a:solidFill>
                  <a:schemeClr val="accent3">
                    <a:hueOff val="914337"/>
                    <a:satOff val="31515"/>
                    <a:lumOff val="-30790"/>
                  </a:schemeClr>
                </a:solidFill>
              </a:rPr>
              <a:t> </a:t>
            </a:r>
            <a:r>
              <a:rPr b="1" dirty="0" err="1">
                <a:solidFill>
                  <a:schemeClr val="accent3">
                    <a:hueOff val="914337"/>
                    <a:satOff val="31515"/>
                    <a:lumOff val="-30790"/>
                  </a:schemeClr>
                </a:solidFill>
              </a:rPr>
              <a:t>빠져나간</a:t>
            </a:r>
            <a:r>
              <a:rPr b="1" dirty="0">
                <a:solidFill>
                  <a:schemeClr val="accent3">
                    <a:hueOff val="914337"/>
                    <a:satOff val="31515"/>
                    <a:lumOff val="-30790"/>
                  </a:schemeClr>
                </a:solidFill>
              </a:rPr>
              <a:t> </a:t>
            </a:r>
            <a:r>
              <a:rPr b="1" dirty="0" err="1">
                <a:solidFill>
                  <a:schemeClr val="accent3">
                    <a:hueOff val="914337"/>
                    <a:satOff val="31515"/>
                    <a:lumOff val="-30790"/>
                  </a:schemeClr>
                </a:solidFill>
              </a:rPr>
              <a:t>총</a:t>
            </a:r>
            <a:r>
              <a:rPr b="1" dirty="0">
                <a:solidFill>
                  <a:schemeClr val="accent3">
                    <a:hueOff val="914337"/>
                    <a:satOff val="31515"/>
                    <a:lumOff val="-30790"/>
                  </a:schemeClr>
                </a:solidFill>
              </a:rPr>
              <a:t> </a:t>
            </a:r>
            <a:r>
              <a:rPr b="1" dirty="0" err="1">
                <a:solidFill>
                  <a:schemeClr val="accent3">
                    <a:hueOff val="914337"/>
                    <a:satOff val="31515"/>
                    <a:lumOff val="-30790"/>
                  </a:schemeClr>
                </a:solidFill>
              </a:rPr>
              <a:t>주유량</a:t>
            </a:r>
            <a:r>
              <a:rPr lang="en-US" b="1" dirty="0">
                <a:solidFill>
                  <a:schemeClr val="accent3">
                    <a:hueOff val="914337"/>
                    <a:satOff val="31515"/>
                    <a:lumOff val="-30790"/>
                  </a:schemeClr>
                </a:solidFill>
              </a:rPr>
              <a:t> (Extracted Total Amount)</a:t>
            </a:r>
            <a:br>
              <a:rPr dirty="0"/>
            </a:br>
            <a:br>
              <a:rPr lang="en-US" dirty="0"/>
            </a:br>
            <a:r>
              <a:rPr dirty="0" err="1"/>
              <a:t>라즈베리파이는</a:t>
            </a:r>
            <a:r>
              <a:rPr dirty="0"/>
              <a:t> </a:t>
            </a:r>
            <a:r>
              <a:rPr dirty="0" err="1"/>
              <a:t>전송</a:t>
            </a:r>
            <a:r>
              <a:rPr dirty="0"/>
              <a:t> </a:t>
            </a:r>
            <a:r>
              <a:rPr dirty="0" err="1"/>
              <a:t>받은</a:t>
            </a:r>
            <a:r>
              <a:rPr dirty="0"/>
              <a:t> </a:t>
            </a:r>
            <a:r>
              <a:rPr lang="ko-KR" altLang="en-US" b="1" dirty="0">
                <a:solidFill>
                  <a:schemeClr val="accent3">
                    <a:hueOff val="914337"/>
                    <a:satOff val="31515"/>
                    <a:lumOff val="-30790"/>
                  </a:schemeClr>
                </a:solidFill>
              </a:rPr>
              <a:t>경유 </a:t>
            </a:r>
            <a:r>
              <a:rPr lang="ko-KR" altLang="en-US" b="1" dirty="0" err="1">
                <a:solidFill>
                  <a:schemeClr val="accent3">
                    <a:hueOff val="914337"/>
                    <a:satOff val="31515"/>
                    <a:lumOff val="-30790"/>
                  </a:schemeClr>
                </a:solidFill>
              </a:rPr>
              <a:t>잔여량</a:t>
            </a:r>
            <a:r>
              <a:rPr b="1" dirty="0">
                <a:solidFill>
                  <a:schemeClr val="accent3">
                    <a:hueOff val="914337"/>
                    <a:satOff val="31515"/>
                    <a:lumOff val="-30790"/>
                  </a:schemeClr>
                </a:solidFill>
              </a:rPr>
              <a:t>, </a:t>
            </a:r>
            <a:r>
              <a:rPr b="1" dirty="0" err="1">
                <a:solidFill>
                  <a:schemeClr val="accent3">
                    <a:hueOff val="914337"/>
                    <a:satOff val="31515"/>
                    <a:lumOff val="-30790"/>
                  </a:schemeClr>
                </a:solidFill>
              </a:rPr>
              <a:t>경유</a:t>
            </a:r>
            <a:r>
              <a:rPr b="1" dirty="0">
                <a:solidFill>
                  <a:schemeClr val="accent3">
                    <a:hueOff val="914337"/>
                    <a:satOff val="31515"/>
                    <a:lumOff val="-30790"/>
                  </a:schemeClr>
                </a:solidFill>
              </a:rPr>
              <a:t> </a:t>
            </a:r>
            <a:r>
              <a:rPr b="1" dirty="0" err="1">
                <a:solidFill>
                  <a:schemeClr val="accent3">
                    <a:hueOff val="914337"/>
                    <a:satOff val="31515"/>
                    <a:lumOff val="-30790"/>
                  </a:schemeClr>
                </a:solidFill>
              </a:rPr>
              <a:t>식별</a:t>
            </a:r>
            <a:r>
              <a:rPr b="1" dirty="0">
                <a:solidFill>
                  <a:schemeClr val="accent3">
                    <a:hueOff val="914337"/>
                    <a:satOff val="31515"/>
                    <a:lumOff val="-30790"/>
                  </a:schemeClr>
                </a:solidFill>
              </a:rPr>
              <a:t> 값, 총 </a:t>
            </a:r>
            <a:r>
              <a:rPr b="1" dirty="0" err="1">
                <a:solidFill>
                  <a:schemeClr val="accent3">
                    <a:hueOff val="914337"/>
                    <a:satOff val="31515"/>
                    <a:lumOff val="-30790"/>
                  </a:schemeClr>
                </a:solidFill>
              </a:rPr>
              <a:t>주유량</a:t>
            </a:r>
            <a:r>
              <a:rPr dirty="0" err="1"/>
              <a:t>을</a:t>
            </a:r>
            <a:br>
              <a:rPr dirty="0"/>
            </a:br>
            <a:r>
              <a:rPr dirty="0" err="1"/>
              <a:t>스마트컨트랙트에</a:t>
            </a:r>
            <a:r>
              <a:rPr dirty="0"/>
              <a:t> </a:t>
            </a:r>
            <a:r>
              <a:rPr dirty="0" err="1"/>
              <a:t>반영하기</a:t>
            </a:r>
            <a:r>
              <a:rPr dirty="0"/>
              <a:t> </a:t>
            </a:r>
            <a:r>
              <a:rPr dirty="0" err="1"/>
              <a:t>위해</a:t>
            </a:r>
            <a:r>
              <a:rPr dirty="0"/>
              <a:t> </a:t>
            </a:r>
            <a:r>
              <a:rPr dirty="0" err="1"/>
              <a:t>트랜잭션을</a:t>
            </a:r>
            <a:r>
              <a:rPr dirty="0"/>
              <a:t> </a:t>
            </a:r>
            <a:r>
              <a:rPr dirty="0" err="1"/>
              <a:t>발생시킨다</a:t>
            </a:r>
            <a:r>
              <a:rPr dirty="0"/>
              <a:t>.</a:t>
            </a:r>
            <a:br>
              <a:rPr lang="en-US" dirty="0"/>
            </a:br>
            <a:br>
              <a:rPr lang="en-US" dirty="0"/>
            </a:br>
            <a:r>
              <a:rPr lang="ko-KR" altLang="en-US" dirty="0" err="1"/>
              <a:t>주유기가</a:t>
            </a:r>
            <a:r>
              <a:rPr lang="ko-KR" altLang="en-US" dirty="0"/>
              <a:t> 동작하지 않을 때는 </a:t>
            </a:r>
            <a:r>
              <a:rPr lang="en-US" altLang="ko-KR" b="1" dirty="0"/>
              <a:t>10</a:t>
            </a:r>
            <a:r>
              <a:rPr lang="ko-KR" altLang="en-US" b="1" dirty="0"/>
              <a:t>분에 한 번 데이터가 기록 및 검증된다</a:t>
            </a:r>
            <a:r>
              <a:rPr lang="en-US" altLang="ko-KR" dirty="0"/>
              <a:t>.</a:t>
            </a:r>
            <a:br>
              <a:rPr dirty="0"/>
            </a:br>
            <a:endParaRPr dirty="0"/>
          </a:p>
        </p:txBody>
      </p:sp>
      <p:sp>
        <p:nvSpPr>
          <p:cNvPr id="270"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latin typeface="Helvetica Neue Thin"/>
                <a:ea typeface="Helvetica Neue Thin"/>
                <a:cs typeface="Helvetica Neue Thin"/>
                <a:sym typeface="Helvetica Neue Thin"/>
              </a:defRPr>
            </a:lvl1pPr>
          </a:lstStyle>
          <a:p>
            <a:fld id="{86CB4B4D-7CA3-9044-876B-883B54F8677D}" type="slidenum">
              <a:t>26</a:t>
            </a:fld>
            <a:endParaRPr/>
          </a:p>
        </p:txBody>
      </p:sp>
      <p:sp>
        <p:nvSpPr>
          <p:cNvPr id="271" name="정상적인 루틴"/>
          <p:cNvSpPr txBox="1"/>
          <p:nvPr/>
        </p:nvSpPr>
        <p:spPr>
          <a:xfrm>
            <a:off x="1270000" y="625582"/>
            <a:ext cx="10464800" cy="10382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4000" b="0">
                <a:latin typeface="+mn-lt"/>
                <a:ea typeface="+mn-ea"/>
                <a:cs typeface="+mn-cs"/>
                <a:sym typeface="Helvetica Neue Medium"/>
              </a:defRPr>
            </a:lvl1pPr>
          </a:lstStyle>
          <a:p>
            <a:r>
              <a:rPr dirty="0" err="1"/>
              <a:t>정상적인</a:t>
            </a:r>
            <a:r>
              <a:rPr dirty="0"/>
              <a:t> </a:t>
            </a:r>
            <a:r>
              <a:rPr dirty="0" err="1"/>
              <a:t>루틴</a:t>
            </a:r>
            <a:r>
              <a:rPr lang="ko-KR" altLang="en-US" dirty="0"/>
              <a:t> 요약</a:t>
            </a:r>
            <a:endParaRPr dirty="0"/>
          </a:p>
        </p:txBody>
      </p:sp>
    </p:spTree>
    <p:extLst>
      <p:ext uri="{BB962C8B-B14F-4D97-AF65-F5344CB8AC3E}">
        <p14:creationId xmlns:p14="http://schemas.microsoft.com/office/powerpoint/2010/main" val="3373222381"/>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Slide Number"/>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latin typeface="Helvetica Neue Thin"/>
                <a:ea typeface="Helvetica Neue Thin"/>
                <a:cs typeface="Helvetica Neue Thin"/>
                <a:sym typeface="Helvetica Neue Thin"/>
              </a:defRPr>
            </a:lvl1pPr>
          </a:lstStyle>
          <a:p>
            <a:fld id="{86CB4B4D-7CA3-9044-876B-883B54F8677D}" type="slidenum">
              <a:t>27</a:t>
            </a:fld>
            <a:endParaRPr/>
          </a:p>
        </p:txBody>
      </p:sp>
      <p:sp>
        <p:nvSpPr>
          <p:cNvPr id="277" name="예외 상황 처리"/>
          <p:cNvSpPr txBox="1"/>
          <p:nvPr/>
        </p:nvSpPr>
        <p:spPr>
          <a:xfrm>
            <a:off x="1270000" y="625582"/>
            <a:ext cx="10464800" cy="10382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4000" b="0">
                <a:latin typeface="+mn-lt"/>
                <a:ea typeface="+mn-ea"/>
                <a:cs typeface="+mn-cs"/>
                <a:sym typeface="Helvetica Neue Medium"/>
              </a:defRPr>
            </a:lvl1pPr>
          </a:lstStyle>
          <a:p>
            <a:r>
              <a:t>예외 상황 처리</a:t>
            </a:r>
          </a:p>
        </p:txBody>
      </p:sp>
      <p:sp>
        <p:nvSpPr>
          <p:cNvPr id="278" name="주유 전 측정한  탱크 내 경유 잔여량: R…"/>
          <p:cNvSpPr txBox="1"/>
          <p:nvPr/>
        </p:nvSpPr>
        <p:spPr>
          <a:xfrm>
            <a:off x="486324" y="2035516"/>
            <a:ext cx="12032152" cy="6889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lnSpcReduction="10000"/>
          </a:bodyPr>
          <a:lstStyle/>
          <a:p>
            <a:pPr algn="l" defTabSz="455675">
              <a:lnSpc>
                <a:spcPct val="150000"/>
              </a:lnSpc>
              <a:defRPr sz="1950" b="0">
                <a:latin typeface="+mn-lt"/>
                <a:ea typeface="+mn-ea"/>
                <a:cs typeface="+mn-cs"/>
                <a:sym typeface="Helvetica Neue Medium"/>
              </a:defRPr>
            </a:pPr>
            <a:br>
              <a:rPr dirty="0"/>
            </a:br>
            <a:r>
              <a:rPr dirty="0">
                <a:solidFill>
                  <a:schemeClr val="accent5">
                    <a:hueOff val="-82419"/>
                    <a:satOff val="-9513"/>
                    <a:lumOff val="-16343"/>
                  </a:schemeClr>
                </a:solidFill>
              </a:rPr>
              <a:t>1. </a:t>
            </a:r>
            <a:r>
              <a:rPr lang="ko-KR" altLang="en-US" dirty="0">
                <a:solidFill>
                  <a:schemeClr val="accent5">
                    <a:hueOff val="-82419"/>
                    <a:satOff val="-9513"/>
                    <a:lumOff val="-16343"/>
                  </a:schemeClr>
                </a:solidFill>
              </a:rPr>
              <a:t>주유 전 측정한 탱크 내 경유 </a:t>
            </a:r>
            <a:r>
              <a:rPr lang="ko-KR" altLang="en-US" dirty="0" err="1">
                <a:solidFill>
                  <a:schemeClr val="accent5">
                    <a:hueOff val="-82419"/>
                    <a:satOff val="-9513"/>
                    <a:lumOff val="-16343"/>
                  </a:schemeClr>
                </a:solidFill>
              </a:rPr>
              <a:t>잔여량</a:t>
            </a:r>
            <a:r>
              <a:rPr lang="ko-KR" altLang="en-US" dirty="0">
                <a:solidFill>
                  <a:schemeClr val="accent5">
                    <a:hueOff val="-82419"/>
                    <a:satOff val="-9513"/>
                    <a:lumOff val="-16343"/>
                  </a:schemeClr>
                </a:solidFill>
              </a:rPr>
              <a:t> </a:t>
            </a:r>
            <a:r>
              <a:rPr dirty="0">
                <a:solidFill>
                  <a:schemeClr val="accent5">
                    <a:hueOff val="-82419"/>
                    <a:satOff val="-9513"/>
                    <a:lumOff val="-16343"/>
                  </a:schemeClr>
                </a:solidFill>
              </a:rPr>
              <a:t> </a:t>
            </a:r>
            <a:r>
              <a:rPr lang="en-US" altLang="ko-KR" dirty="0">
                <a:solidFill>
                  <a:schemeClr val="accent5">
                    <a:hueOff val="-82419"/>
                    <a:satOff val="-9513"/>
                    <a:lumOff val="-16343"/>
                  </a:schemeClr>
                </a:solidFill>
              </a:rPr>
              <a:t>&gt;</a:t>
            </a:r>
            <a:r>
              <a:rPr dirty="0">
                <a:solidFill>
                  <a:schemeClr val="accent5">
                    <a:hueOff val="-82419"/>
                    <a:satOff val="-9513"/>
                    <a:lumOff val="-16343"/>
                  </a:schemeClr>
                </a:solidFill>
              </a:rPr>
              <a:t> </a:t>
            </a:r>
            <a:r>
              <a:rPr lang="ko-KR" altLang="en-US" sz="2000" b="0" dirty="0" err="1">
                <a:solidFill>
                  <a:schemeClr val="accent5">
                    <a:hueOff val="-82419"/>
                    <a:satOff val="-9513"/>
                    <a:lumOff val="-16343"/>
                  </a:schemeClr>
                </a:solidFill>
                <a:sym typeface="Helvetica Neue Medium"/>
              </a:rPr>
              <a:t>주유량</a:t>
            </a:r>
            <a:r>
              <a:rPr lang="ko-KR" altLang="en-US" sz="2000" b="0" dirty="0">
                <a:solidFill>
                  <a:schemeClr val="accent5">
                    <a:hueOff val="-82419"/>
                    <a:satOff val="-9513"/>
                    <a:lumOff val="-16343"/>
                  </a:schemeClr>
                </a:solidFill>
                <a:sym typeface="Helvetica Neue Medium"/>
              </a:rPr>
              <a:t> </a:t>
            </a:r>
            <a:r>
              <a:rPr lang="en-US" altLang="ko-KR" sz="2000" b="0" dirty="0">
                <a:solidFill>
                  <a:schemeClr val="accent5">
                    <a:hueOff val="-82419"/>
                    <a:satOff val="-9513"/>
                    <a:lumOff val="-16343"/>
                  </a:schemeClr>
                </a:solidFill>
                <a:sym typeface="Helvetica Neue Medium"/>
              </a:rPr>
              <a:t>+ </a:t>
            </a:r>
            <a:r>
              <a:rPr lang="ko-KR" altLang="en-US" sz="2000" b="0" dirty="0">
                <a:solidFill>
                  <a:schemeClr val="accent5">
                    <a:hueOff val="-82419"/>
                    <a:satOff val="-9513"/>
                    <a:lumOff val="-16343"/>
                  </a:schemeClr>
                </a:solidFill>
                <a:sym typeface="Helvetica Neue Medium"/>
              </a:rPr>
              <a:t>주유 후 탱크 내 경유 </a:t>
            </a:r>
            <a:r>
              <a:rPr lang="ko-KR" altLang="en-US" sz="2000" b="0" dirty="0" err="1">
                <a:solidFill>
                  <a:schemeClr val="accent5">
                    <a:hueOff val="-82419"/>
                    <a:satOff val="-9513"/>
                    <a:lumOff val="-16343"/>
                  </a:schemeClr>
                </a:solidFill>
                <a:sym typeface="Helvetica Neue Medium"/>
              </a:rPr>
              <a:t>잔여량</a:t>
            </a:r>
            <a:r>
              <a:rPr lang="ko-KR" altLang="en-US" sz="2000" b="0" dirty="0">
                <a:solidFill>
                  <a:schemeClr val="accent5">
                    <a:hueOff val="-82419"/>
                    <a:satOff val="-9513"/>
                    <a:lumOff val="-16343"/>
                  </a:schemeClr>
                </a:solidFill>
                <a:sym typeface="Helvetica Neue Medium"/>
              </a:rPr>
              <a:t>  </a:t>
            </a:r>
            <a:r>
              <a:rPr lang="en-US" altLang="ko-KR" sz="2000" b="0" dirty="0">
                <a:solidFill>
                  <a:schemeClr val="accent5">
                    <a:hueOff val="-82419"/>
                    <a:satOff val="-9513"/>
                    <a:lumOff val="-16343"/>
                  </a:schemeClr>
                </a:solidFill>
                <a:sym typeface="Helvetica Neue Medium"/>
              </a:rPr>
              <a:t>(</a:t>
            </a:r>
            <a:r>
              <a:rPr lang="ko-KR" altLang="en-US" sz="2000" b="0" dirty="0">
                <a:solidFill>
                  <a:schemeClr val="accent5">
                    <a:hueOff val="-82419"/>
                    <a:satOff val="-9513"/>
                    <a:lumOff val="-16343"/>
                  </a:schemeClr>
                </a:solidFill>
                <a:sym typeface="Helvetica Neue Medium"/>
              </a:rPr>
              <a:t>오차 범위 적용</a:t>
            </a:r>
            <a:r>
              <a:rPr lang="en-US" altLang="ko-KR" sz="2000" b="0" dirty="0">
                <a:solidFill>
                  <a:schemeClr val="accent5">
                    <a:hueOff val="-82419"/>
                    <a:satOff val="-9513"/>
                    <a:lumOff val="-16343"/>
                  </a:schemeClr>
                </a:solidFill>
                <a:sym typeface="Helvetica Neue Medium"/>
              </a:rPr>
              <a:t>)</a:t>
            </a:r>
            <a:br>
              <a:rPr dirty="0"/>
            </a:br>
            <a:r>
              <a:rPr dirty="0" err="1"/>
              <a:t>외부에서</a:t>
            </a:r>
            <a:r>
              <a:rPr dirty="0"/>
              <a:t> </a:t>
            </a:r>
            <a:r>
              <a:rPr dirty="0" err="1"/>
              <a:t>비정상적인</a:t>
            </a:r>
            <a:r>
              <a:rPr dirty="0"/>
              <a:t> </a:t>
            </a:r>
            <a:r>
              <a:rPr dirty="0" err="1"/>
              <a:t>방법으로</a:t>
            </a:r>
            <a:r>
              <a:rPr dirty="0"/>
              <a:t> </a:t>
            </a:r>
            <a:r>
              <a:rPr dirty="0" err="1"/>
              <a:t>경유가</a:t>
            </a:r>
            <a:r>
              <a:rPr dirty="0"/>
              <a:t> </a:t>
            </a:r>
            <a:r>
              <a:rPr dirty="0" err="1"/>
              <a:t>유입되었다는</a:t>
            </a:r>
            <a:r>
              <a:rPr dirty="0"/>
              <a:t> </a:t>
            </a:r>
            <a:r>
              <a:rPr dirty="0" err="1"/>
              <a:t>것을</a:t>
            </a:r>
            <a:r>
              <a:rPr dirty="0"/>
              <a:t> </a:t>
            </a:r>
            <a:r>
              <a:rPr dirty="0" err="1"/>
              <a:t>판단할</a:t>
            </a:r>
            <a:r>
              <a:rPr dirty="0"/>
              <a:t> </a:t>
            </a:r>
            <a:r>
              <a:rPr dirty="0" err="1"/>
              <a:t>수</a:t>
            </a:r>
            <a:r>
              <a:rPr dirty="0"/>
              <a:t> </a:t>
            </a:r>
            <a:r>
              <a:rPr dirty="0" err="1"/>
              <a:t>있다</a:t>
            </a:r>
            <a:r>
              <a:rPr dirty="0"/>
              <a:t>. </a:t>
            </a:r>
            <a:r>
              <a:rPr dirty="0" err="1"/>
              <a:t>정유사로부터</a:t>
            </a:r>
            <a:r>
              <a:rPr dirty="0"/>
              <a:t> </a:t>
            </a:r>
            <a:r>
              <a:rPr dirty="0" err="1"/>
              <a:t>기름을</a:t>
            </a:r>
            <a:r>
              <a:rPr dirty="0"/>
              <a:t> </a:t>
            </a:r>
            <a:r>
              <a:rPr dirty="0" err="1"/>
              <a:t>공급받는</a:t>
            </a:r>
            <a:r>
              <a:rPr dirty="0"/>
              <a:t> </a:t>
            </a:r>
            <a:r>
              <a:rPr dirty="0" err="1"/>
              <a:t>상황</a:t>
            </a:r>
            <a:r>
              <a:rPr dirty="0"/>
              <a:t> </a:t>
            </a:r>
            <a:r>
              <a:rPr dirty="0" err="1"/>
              <a:t>이외에</a:t>
            </a:r>
            <a:r>
              <a:rPr dirty="0"/>
              <a:t> </a:t>
            </a:r>
            <a:r>
              <a:rPr dirty="0" err="1"/>
              <a:t>기름이</a:t>
            </a:r>
            <a:r>
              <a:rPr dirty="0"/>
              <a:t> </a:t>
            </a:r>
            <a:r>
              <a:rPr dirty="0" err="1"/>
              <a:t>추가된</a:t>
            </a:r>
            <a:r>
              <a:rPr dirty="0"/>
              <a:t> </a:t>
            </a:r>
            <a:r>
              <a:rPr dirty="0" err="1"/>
              <a:t>것이므로</a:t>
            </a:r>
            <a:r>
              <a:rPr dirty="0"/>
              <a:t> </a:t>
            </a:r>
            <a:r>
              <a:rPr dirty="0" err="1"/>
              <a:t>불순물이</a:t>
            </a:r>
            <a:r>
              <a:rPr dirty="0"/>
              <a:t> </a:t>
            </a:r>
            <a:r>
              <a:rPr dirty="0" err="1"/>
              <a:t>섞였을</a:t>
            </a:r>
            <a:r>
              <a:rPr dirty="0"/>
              <a:t> </a:t>
            </a:r>
            <a:r>
              <a:rPr dirty="0" err="1"/>
              <a:t>가능성이</a:t>
            </a:r>
            <a:r>
              <a:rPr dirty="0"/>
              <a:t> </a:t>
            </a:r>
            <a:r>
              <a:rPr dirty="0" err="1"/>
              <a:t>존재한다</a:t>
            </a:r>
            <a:r>
              <a:rPr dirty="0"/>
              <a:t>.</a:t>
            </a:r>
          </a:p>
          <a:p>
            <a:pPr algn="l" defTabSz="455675">
              <a:lnSpc>
                <a:spcPct val="150000"/>
              </a:lnSpc>
              <a:defRPr sz="1950" b="0">
                <a:latin typeface="+mn-lt"/>
                <a:ea typeface="+mn-ea"/>
                <a:cs typeface="+mn-cs"/>
                <a:sym typeface="Helvetica Neue Medium"/>
              </a:defRPr>
            </a:pPr>
            <a:endParaRPr dirty="0"/>
          </a:p>
          <a:p>
            <a:pPr algn="l" defTabSz="455675">
              <a:lnSpc>
                <a:spcPct val="150000"/>
              </a:lnSpc>
              <a:defRPr sz="1950" b="0">
                <a:solidFill>
                  <a:schemeClr val="accent5">
                    <a:hueOff val="-82419"/>
                    <a:satOff val="-9513"/>
                    <a:lumOff val="-16343"/>
                  </a:schemeClr>
                </a:solidFill>
                <a:latin typeface="+mn-lt"/>
                <a:ea typeface="+mn-ea"/>
                <a:cs typeface="+mn-cs"/>
                <a:sym typeface="Helvetica Neue Medium"/>
              </a:defRPr>
            </a:pPr>
            <a:r>
              <a:rPr dirty="0"/>
              <a:t>2.</a:t>
            </a:r>
            <a:r>
              <a:rPr lang="en-US" altLang="ko-KR" sz="1800" b="0" dirty="0">
                <a:solidFill>
                  <a:schemeClr val="accent5">
                    <a:hueOff val="-82419"/>
                    <a:satOff val="-9513"/>
                    <a:lumOff val="-16343"/>
                  </a:schemeClr>
                </a:solidFill>
                <a:sym typeface="Helvetica Neue Medium"/>
              </a:rPr>
              <a:t> </a:t>
            </a:r>
            <a:r>
              <a:rPr lang="ko-KR" altLang="en-US" sz="1800" b="0" dirty="0">
                <a:solidFill>
                  <a:schemeClr val="accent5">
                    <a:hueOff val="-82419"/>
                    <a:satOff val="-9513"/>
                    <a:lumOff val="-16343"/>
                  </a:schemeClr>
                </a:solidFill>
                <a:sym typeface="Helvetica Neue Medium"/>
              </a:rPr>
              <a:t>주유 전 측정한 탱크 내 경유 </a:t>
            </a:r>
            <a:r>
              <a:rPr lang="ko-KR" altLang="en-US" sz="1800" b="0" dirty="0" err="1">
                <a:solidFill>
                  <a:schemeClr val="accent5">
                    <a:hueOff val="-82419"/>
                    <a:satOff val="-9513"/>
                    <a:lumOff val="-16343"/>
                  </a:schemeClr>
                </a:solidFill>
                <a:sym typeface="Helvetica Neue Medium"/>
              </a:rPr>
              <a:t>잔여량</a:t>
            </a:r>
            <a:r>
              <a:rPr lang="ko-KR" altLang="en-US" sz="1800" b="0" dirty="0">
                <a:solidFill>
                  <a:schemeClr val="accent5">
                    <a:hueOff val="-82419"/>
                    <a:satOff val="-9513"/>
                    <a:lumOff val="-16343"/>
                  </a:schemeClr>
                </a:solidFill>
                <a:sym typeface="Helvetica Neue Medium"/>
              </a:rPr>
              <a:t>  </a:t>
            </a:r>
            <a:r>
              <a:rPr lang="en-US" altLang="ko-KR" sz="1800" b="0" dirty="0">
                <a:solidFill>
                  <a:schemeClr val="accent5">
                    <a:hueOff val="-82419"/>
                    <a:satOff val="-9513"/>
                    <a:lumOff val="-16343"/>
                  </a:schemeClr>
                </a:solidFill>
                <a:sym typeface="Helvetica Neue Medium"/>
              </a:rPr>
              <a:t>&lt;</a:t>
            </a:r>
            <a:r>
              <a:rPr lang="ko-KR" altLang="en-US" sz="1800" b="0" dirty="0">
                <a:solidFill>
                  <a:schemeClr val="accent5">
                    <a:hueOff val="-82419"/>
                    <a:satOff val="-9513"/>
                    <a:lumOff val="-16343"/>
                  </a:schemeClr>
                </a:solidFill>
                <a:sym typeface="Helvetica Neue Medium"/>
              </a:rPr>
              <a:t> </a:t>
            </a:r>
            <a:r>
              <a:rPr lang="ko-KR" altLang="en-US" sz="1800" b="0" dirty="0" err="1">
                <a:solidFill>
                  <a:schemeClr val="accent5">
                    <a:hueOff val="-82419"/>
                    <a:satOff val="-9513"/>
                    <a:lumOff val="-16343"/>
                  </a:schemeClr>
                </a:solidFill>
                <a:sym typeface="Helvetica Neue Medium"/>
              </a:rPr>
              <a:t>주유량</a:t>
            </a:r>
            <a:r>
              <a:rPr lang="ko-KR" altLang="en-US" sz="1800" b="0" dirty="0">
                <a:solidFill>
                  <a:schemeClr val="accent5">
                    <a:hueOff val="-82419"/>
                    <a:satOff val="-9513"/>
                    <a:lumOff val="-16343"/>
                  </a:schemeClr>
                </a:solidFill>
                <a:sym typeface="Helvetica Neue Medium"/>
              </a:rPr>
              <a:t> </a:t>
            </a:r>
            <a:r>
              <a:rPr lang="en-US" altLang="ko-KR" sz="1800" b="0" dirty="0">
                <a:solidFill>
                  <a:schemeClr val="accent5">
                    <a:hueOff val="-82419"/>
                    <a:satOff val="-9513"/>
                    <a:lumOff val="-16343"/>
                  </a:schemeClr>
                </a:solidFill>
                <a:sym typeface="Helvetica Neue Medium"/>
              </a:rPr>
              <a:t>+ </a:t>
            </a:r>
            <a:r>
              <a:rPr lang="ko-KR" altLang="en-US" sz="1800" b="0" dirty="0">
                <a:solidFill>
                  <a:schemeClr val="accent5">
                    <a:hueOff val="-82419"/>
                    <a:satOff val="-9513"/>
                    <a:lumOff val="-16343"/>
                  </a:schemeClr>
                </a:solidFill>
                <a:sym typeface="Helvetica Neue Medium"/>
              </a:rPr>
              <a:t>주유 후 탱크 내 경유 </a:t>
            </a:r>
            <a:r>
              <a:rPr lang="ko-KR" altLang="en-US" sz="1800" b="0" dirty="0" err="1">
                <a:solidFill>
                  <a:schemeClr val="accent5">
                    <a:hueOff val="-82419"/>
                    <a:satOff val="-9513"/>
                    <a:lumOff val="-16343"/>
                  </a:schemeClr>
                </a:solidFill>
                <a:sym typeface="Helvetica Neue Medium"/>
              </a:rPr>
              <a:t>잔여량</a:t>
            </a:r>
            <a:r>
              <a:rPr lang="ko-KR" altLang="en-US" sz="1800" b="0" dirty="0">
                <a:solidFill>
                  <a:schemeClr val="accent5">
                    <a:hueOff val="-82419"/>
                    <a:satOff val="-9513"/>
                    <a:lumOff val="-16343"/>
                  </a:schemeClr>
                </a:solidFill>
                <a:sym typeface="Helvetica Neue Medium"/>
              </a:rPr>
              <a:t>  </a:t>
            </a:r>
            <a:r>
              <a:rPr lang="en-US" altLang="ko-KR" sz="1800" b="0" dirty="0">
                <a:solidFill>
                  <a:schemeClr val="accent5">
                    <a:hueOff val="-82419"/>
                    <a:satOff val="-9513"/>
                    <a:lumOff val="-16343"/>
                  </a:schemeClr>
                </a:solidFill>
                <a:sym typeface="Helvetica Neue Medium"/>
              </a:rPr>
              <a:t>(</a:t>
            </a:r>
            <a:r>
              <a:rPr lang="ko-KR" altLang="en-US" sz="1800" b="0" dirty="0">
                <a:solidFill>
                  <a:schemeClr val="accent5">
                    <a:hueOff val="-82419"/>
                    <a:satOff val="-9513"/>
                    <a:lumOff val="-16343"/>
                  </a:schemeClr>
                </a:solidFill>
                <a:sym typeface="Helvetica Neue Medium"/>
              </a:rPr>
              <a:t>오차 범위 적용</a:t>
            </a:r>
            <a:r>
              <a:rPr lang="en-US" altLang="ko-KR" sz="1800" b="0" dirty="0">
                <a:solidFill>
                  <a:schemeClr val="accent5">
                    <a:hueOff val="-82419"/>
                    <a:satOff val="-9513"/>
                    <a:lumOff val="-16343"/>
                  </a:schemeClr>
                </a:solidFill>
                <a:sym typeface="Helvetica Neue Medium"/>
              </a:rPr>
              <a:t>) </a:t>
            </a:r>
            <a:endParaRPr dirty="0"/>
          </a:p>
          <a:p>
            <a:pPr algn="l" defTabSz="455675">
              <a:lnSpc>
                <a:spcPct val="150000"/>
              </a:lnSpc>
              <a:defRPr sz="1950" b="0">
                <a:latin typeface="+mn-lt"/>
                <a:ea typeface="+mn-ea"/>
                <a:cs typeface="+mn-cs"/>
                <a:sym typeface="Helvetica Neue Medium"/>
              </a:defRPr>
            </a:pPr>
            <a:r>
              <a:rPr dirty="0" err="1"/>
              <a:t>비정상적인</a:t>
            </a:r>
            <a:r>
              <a:rPr dirty="0"/>
              <a:t> </a:t>
            </a:r>
            <a:r>
              <a:rPr dirty="0" err="1"/>
              <a:t>방법으로</a:t>
            </a:r>
            <a:r>
              <a:rPr dirty="0"/>
              <a:t> </a:t>
            </a:r>
            <a:r>
              <a:rPr dirty="0" err="1"/>
              <a:t>경유가</a:t>
            </a:r>
            <a:r>
              <a:rPr dirty="0"/>
              <a:t> </a:t>
            </a:r>
            <a:r>
              <a:rPr dirty="0" err="1"/>
              <a:t>유출되었다는</a:t>
            </a:r>
            <a:r>
              <a:rPr dirty="0"/>
              <a:t> </a:t>
            </a:r>
            <a:r>
              <a:rPr dirty="0" err="1"/>
              <a:t>것을</a:t>
            </a:r>
            <a:r>
              <a:rPr dirty="0"/>
              <a:t> </a:t>
            </a:r>
            <a:r>
              <a:rPr dirty="0" err="1"/>
              <a:t>판단할</a:t>
            </a:r>
            <a:r>
              <a:rPr dirty="0"/>
              <a:t> </a:t>
            </a:r>
            <a:r>
              <a:rPr dirty="0" err="1"/>
              <a:t>수</a:t>
            </a:r>
            <a:r>
              <a:rPr dirty="0"/>
              <a:t> </a:t>
            </a:r>
            <a:r>
              <a:rPr dirty="0" err="1"/>
              <a:t>있다</a:t>
            </a:r>
            <a:r>
              <a:rPr dirty="0"/>
              <a:t>. </a:t>
            </a:r>
            <a:r>
              <a:rPr dirty="0" err="1"/>
              <a:t>주유기에서</a:t>
            </a:r>
            <a:r>
              <a:rPr dirty="0"/>
              <a:t> </a:t>
            </a:r>
            <a:r>
              <a:rPr dirty="0" err="1"/>
              <a:t>빠져나간</a:t>
            </a:r>
            <a:r>
              <a:rPr dirty="0"/>
              <a:t> </a:t>
            </a:r>
            <a:r>
              <a:rPr dirty="0" err="1"/>
              <a:t>것이</a:t>
            </a:r>
            <a:r>
              <a:rPr dirty="0"/>
              <a:t> </a:t>
            </a:r>
            <a:r>
              <a:rPr dirty="0" err="1"/>
              <a:t>아니라</a:t>
            </a:r>
            <a:r>
              <a:rPr dirty="0"/>
              <a:t> </a:t>
            </a:r>
            <a:r>
              <a:rPr dirty="0" err="1"/>
              <a:t>인위적으로</a:t>
            </a:r>
            <a:r>
              <a:rPr lang="ko-KR" altLang="en-US" dirty="0"/>
              <a:t> </a:t>
            </a:r>
            <a:r>
              <a:rPr dirty="0" err="1"/>
              <a:t>빠져나간</a:t>
            </a:r>
            <a:r>
              <a:rPr dirty="0"/>
              <a:t> </a:t>
            </a:r>
            <a:r>
              <a:rPr dirty="0" err="1"/>
              <a:t>것이므로</a:t>
            </a:r>
            <a:r>
              <a:rPr dirty="0"/>
              <a:t> </a:t>
            </a:r>
            <a:r>
              <a:rPr dirty="0" err="1"/>
              <a:t>비정상적인</a:t>
            </a:r>
            <a:r>
              <a:rPr dirty="0"/>
              <a:t> </a:t>
            </a:r>
            <a:r>
              <a:rPr dirty="0" err="1"/>
              <a:t>유출이라</a:t>
            </a:r>
            <a:r>
              <a:rPr dirty="0"/>
              <a:t> </a:t>
            </a:r>
            <a:r>
              <a:rPr dirty="0" err="1"/>
              <a:t>할</a:t>
            </a:r>
            <a:r>
              <a:rPr dirty="0"/>
              <a:t> </a:t>
            </a:r>
            <a:r>
              <a:rPr dirty="0" err="1"/>
              <a:t>수</a:t>
            </a:r>
            <a:r>
              <a:rPr dirty="0"/>
              <a:t> </a:t>
            </a:r>
            <a:r>
              <a:rPr dirty="0" err="1"/>
              <a:t>있다</a:t>
            </a:r>
            <a:r>
              <a:rPr dirty="0"/>
              <a:t>. </a:t>
            </a:r>
            <a:br>
              <a:rPr dirty="0"/>
            </a:br>
            <a:br>
              <a:rPr dirty="0"/>
            </a:br>
            <a:r>
              <a:rPr dirty="0">
                <a:solidFill>
                  <a:schemeClr val="accent5">
                    <a:hueOff val="-82419"/>
                    <a:satOff val="-9513"/>
                    <a:lumOff val="-16343"/>
                  </a:schemeClr>
                </a:solidFill>
              </a:rPr>
              <a:t>3. </a:t>
            </a:r>
            <a:r>
              <a:rPr lang="en-US" altLang="ko-KR" dirty="0">
                <a:solidFill>
                  <a:schemeClr val="accent5">
                    <a:hueOff val="-82419"/>
                    <a:satOff val="-9513"/>
                    <a:lumOff val="-16343"/>
                  </a:schemeClr>
                </a:solidFill>
              </a:rPr>
              <a:t>10</a:t>
            </a:r>
            <a:r>
              <a:rPr lang="ko-KR" altLang="en-US" dirty="0">
                <a:solidFill>
                  <a:schemeClr val="accent5">
                    <a:hueOff val="-82419"/>
                    <a:satOff val="-9513"/>
                    <a:lumOff val="-16343"/>
                  </a:schemeClr>
                </a:solidFill>
              </a:rPr>
              <a:t>분 전 측정한 경유 </a:t>
            </a:r>
            <a:r>
              <a:rPr lang="ko-KR" altLang="en-US" dirty="0" err="1">
                <a:solidFill>
                  <a:schemeClr val="accent5">
                    <a:hueOff val="-82419"/>
                    <a:satOff val="-9513"/>
                    <a:lumOff val="-16343"/>
                  </a:schemeClr>
                </a:solidFill>
              </a:rPr>
              <a:t>잔여량</a:t>
            </a:r>
            <a:r>
              <a:rPr dirty="0">
                <a:solidFill>
                  <a:schemeClr val="accent5">
                    <a:hueOff val="-82419"/>
                    <a:satOff val="-9513"/>
                    <a:lumOff val="-16343"/>
                  </a:schemeClr>
                </a:solidFill>
              </a:rPr>
              <a:t> &gt; </a:t>
            </a:r>
            <a:r>
              <a:rPr lang="ko-KR" altLang="en-US" dirty="0">
                <a:solidFill>
                  <a:schemeClr val="accent5">
                    <a:hueOff val="-82419"/>
                    <a:satOff val="-9513"/>
                    <a:lumOff val="-16343"/>
                  </a:schemeClr>
                </a:solidFill>
              </a:rPr>
              <a:t>현재 경유 </a:t>
            </a:r>
            <a:r>
              <a:rPr lang="ko-KR" altLang="en-US" dirty="0" err="1">
                <a:solidFill>
                  <a:schemeClr val="accent5">
                    <a:hueOff val="-82419"/>
                    <a:satOff val="-9513"/>
                    <a:lumOff val="-16343"/>
                  </a:schemeClr>
                </a:solidFill>
              </a:rPr>
              <a:t>잔여량</a:t>
            </a:r>
            <a:br>
              <a:rPr dirty="0"/>
            </a:br>
            <a:r>
              <a:rPr dirty="0"/>
              <a:t>10분 </a:t>
            </a:r>
            <a:r>
              <a:rPr dirty="0" err="1"/>
              <a:t>전</a:t>
            </a:r>
            <a:r>
              <a:rPr dirty="0"/>
              <a:t> </a:t>
            </a:r>
            <a:r>
              <a:rPr dirty="0" err="1"/>
              <a:t>측정한</a:t>
            </a:r>
            <a:r>
              <a:rPr dirty="0"/>
              <a:t> </a:t>
            </a:r>
            <a:r>
              <a:rPr dirty="0" err="1"/>
              <a:t>경유</a:t>
            </a:r>
            <a:r>
              <a:rPr dirty="0"/>
              <a:t> </a:t>
            </a:r>
            <a:r>
              <a:rPr dirty="0" err="1"/>
              <a:t>잔여량이</a:t>
            </a:r>
            <a:r>
              <a:rPr dirty="0"/>
              <a:t> 10분 </a:t>
            </a:r>
            <a:r>
              <a:rPr dirty="0" err="1"/>
              <a:t>뒤</a:t>
            </a:r>
            <a:r>
              <a:rPr dirty="0"/>
              <a:t> </a:t>
            </a:r>
            <a:r>
              <a:rPr dirty="0" err="1"/>
              <a:t>측정된</a:t>
            </a:r>
            <a:r>
              <a:rPr dirty="0"/>
              <a:t> </a:t>
            </a:r>
            <a:r>
              <a:rPr dirty="0" err="1"/>
              <a:t>경유</a:t>
            </a:r>
            <a:r>
              <a:rPr dirty="0"/>
              <a:t> </a:t>
            </a:r>
            <a:r>
              <a:rPr dirty="0" err="1"/>
              <a:t>잔여량보다</a:t>
            </a:r>
            <a:r>
              <a:rPr dirty="0"/>
              <a:t> </a:t>
            </a:r>
            <a:r>
              <a:rPr dirty="0" err="1"/>
              <a:t>많다면</a:t>
            </a:r>
            <a:r>
              <a:rPr dirty="0"/>
              <a:t>, </a:t>
            </a:r>
            <a:r>
              <a:rPr dirty="0" err="1"/>
              <a:t>비정상적인</a:t>
            </a:r>
            <a:r>
              <a:rPr dirty="0"/>
              <a:t> </a:t>
            </a:r>
            <a:r>
              <a:rPr dirty="0" err="1"/>
              <a:t>방법으로</a:t>
            </a:r>
            <a:r>
              <a:rPr dirty="0"/>
              <a:t> </a:t>
            </a:r>
            <a:br>
              <a:rPr dirty="0"/>
            </a:br>
            <a:r>
              <a:rPr dirty="0" err="1"/>
              <a:t>외부에서</a:t>
            </a:r>
            <a:r>
              <a:rPr dirty="0"/>
              <a:t> </a:t>
            </a:r>
            <a:r>
              <a:rPr dirty="0" err="1"/>
              <a:t>기름이</a:t>
            </a:r>
            <a:r>
              <a:rPr dirty="0"/>
              <a:t> </a:t>
            </a:r>
            <a:r>
              <a:rPr dirty="0" err="1"/>
              <a:t>유입되었다는</a:t>
            </a:r>
            <a:r>
              <a:rPr dirty="0"/>
              <a:t> </a:t>
            </a:r>
            <a:r>
              <a:rPr dirty="0" err="1"/>
              <a:t>것을</a:t>
            </a:r>
            <a:r>
              <a:rPr dirty="0"/>
              <a:t> </a:t>
            </a:r>
            <a:r>
              <a:rPr dirty="0" err="1"/>
              <a:t>확인할</a:t>
            </a:r>
            <a:r>
              <a:rPr dirty="0"/>
              <a:t> </a:t>
            </a:r>
            <a:r>
              <a:rPr dirty="0" err="1"/>
              <a:t>수</a:t>
            </a:r>
            <a:r>
              <a:rPr dirty="0"/>
              <a:t> </a:t>
            </a:r>
            <a:r>
              <a:rPr dirty="0" err="1"/>
              <a:t>있다</a:t>
            </a:r>
            <a:r>
              <a:rPr dirty="0"/>
              <a:t>.</a:t>
            </a:r>
          </a:p>
          <a:p>
            <a:pPr algn="l" defTabSz="455675">
              <a:lnSpc>
                <a:spcPct val="150000"/>
              </a:lnSpc>
              <a:defRPr sz="1950" b="0">
                <a:latin typeface="+mn-lt"/>
                <a:ea typeface="+mn-ea"/>
                <a:cs typeface="+mn-cs"/>
                <a:sym typeface="Helvetica Neue Medium"/>
              </a:defRPr>
            </a:pPr>
            <a:endParaRPr dirty="0"/>
          </a:p>
          <a:p>
            <a:pPr algn="l" defTabSz="455675">
              <a:lnSpc>
                <a:spcPct val="150000"/>
              </a:lnSpc>
              <a:defRPr sz="1950" b="0">
                <a:latin typeface="+mn-lt"/>
                <a:ea typeface="+mn-ea"/>
                <a:cs typeface="+mn-cs"/>
                <a:sym typeface="Helvetica Neue Medium"/>
              </a:defRPr>
            </a:pPr>
            <a:r>
              <a:rPr dirty="0">
                <a:solidFill>
                  <a:schemeClr val="accent5">
                    <a:hueOff val="-82419"/>
                    <a:satOff val="-9513"/>
                    <a:lumOff val="-16343"/>
                  </a:schemeClr>
                </a:solidFill>
              </a:rPr>
              <a:t>4. </a:t>
            </a:r>
            <a:r>
              <a:rPr lang="en-US" altLang="ko-KR" dirty="0">
                <a:solidFill>
                  <a:schemeClr val="accent5">
                    <a:hueOff val="-82419"/>
                    <a:satOff val="-9513"/>
                    <a:lumOff val="-16343"/>
                  </a:schemeClr>
                </a:solidFill>
              </a:rPr>
              <a:t>10</a:t>
            </a:r>
            <a:r>
              <a:rPr lang="ko-KR" altLang="en-US" dirty="0">
                <a:solidFill>
                  <a:schemeClr val="accent5">
                    <a:hueOff val="-82419"/>
                    <a:satOff val="-9513"/>
                    <a:lumOff val="-16343"/>
                  </a:schemeClr>
                </a:solidFill>
              </a:rPr>
              <a:t>분 전 측정한 경유 </a:t>
            </a:r>
            <a:r>
              <a:rPr lang="ko-KR" altLang="en-US" dirty="0" err="1">
                <a:solidFill>
                  <a:schemeClr val="accent5">
                    <a:hueOff val="-82419"/>
                    <a:satOff val="-9513"/>
                    <a:lumOff val="-16343"/>
                  </a:schemeClr>
                </a:solidFill>
              </a:rPr>
              <a:t>잔여량</a:t>
            </a:r>
            <a:r>
              <a:rPr dirty="0">
                <a:solidFill>
                  <a:schemeClr val="accent5">
                    <a:hueOff val="-82419"/>
                    <a:satOff val="-9513"/>
                    <a:lumOff val="-16343"/>
                  </a:schemeClr>
                </a:solidFill>
              </a:rPr>
              <a:t> &lt; </a:t>
            </a:r>
            <a:r>
              <a:rPr lang="ko-KR" altLang="en-US" dirty="0">
                <a:solidFill>
                  <a:schemeClr val="accent5">
                    <a:hueOff val="-82419"/>
                    <a:satOff val="-9513"/>
                    <a:lumOff val="-16343"/>
                  </a:schemeClr>
                </a:solidFill>
              </a:rPr>
              <a:t>현재 경유 </a:t>
            </a:r>
            <a:r>
              <a:rPr lang="ko-KR" altLang="en-US" dirty="0" err="1">
                <a:solidFill>
                  <a:schemeClr val="accent5">
                    <a:hueOff val="-82419"/>
                    <a:satOff val="-9513"/>
                    <a:lumOff val="-16343"/>
                  </a:schemeClr>
                </a:solidFill>
              </a:rPr>
              <a:t>잔여량</a:t>
            </a:r>
            <a:br>
              <a:rPr dirty="0"/>
            </a:br>
            <a:r>
              <a:rPr dirty="0"/>
              <a:t>10분 </a:t>
            </a:r>
            <a:r>
              <a:rPr dirty="0" err="1"/>
              <a:t>전</a:t>
            </a:r>
            <a:r>
              <a:rPr dirty="0"/>
              <a:t> </a:t>
            </a:r>
            <a:r>
              <a:rPr dirty="0" err="1"/>
              <a:t>측정한</a:t>
            </a:r>
            <a:r>
              <a:rPr dirty="0"/>
              <a:t> </a:t>
            </a:r>
            <a:r>
              <a:rPr dirty="0" err="1"/>
              <a:t>경유</a:t>
            </a:r>
            <a:r>
              <a:rPr dirty="0"/>
              <a:t> </a:t>
            </a:r>
            <a:r>
              <a:rPr dirty="0" err="1"/>
              <a:t>잔여량이</a:t>
            </a:r>
            <a:r>
              <a:rPr dirty="0"/>
              <a:t> 10분 </a:t>
            </a:r>
            <a:r>
              <a:rPr dirty="0" err="1"/>
              <a:t>뒤</a:t>
            </a:r>
            <a:r>
              <a:rPr dirty="0"/>
              <a:t> </a:t>
            </a:r>
            <a:r>
              <a:rPr dirty="0" err="1"/>
              <a:t>측정된</a:t>
            </a:r>
            <a:r>
              <a:rPr dirty="0"/>
              <a:t> </a:t>
            </a:r>
            <a:r>
              <a:rPr dirty="0" err="1"/>
              <a:t>경유</a:t>
            </a:r>
            <a:r>
              <a:rPr dirty="0"/>
              <a:t> </a:t>
            </a:r>
            <a:r>
              <a:rPr dirty="0" err="1"/>
              <a:t>잔여량보다</a:t>
            </a:r>
            <a:r>
              <a:rPr dirty="0"/>
              <a:t> </a:t>
            </a:r>
            <a:r>
              <a:rPr dirty="0" err="1"/>
              <a:t>적다면</a:t>
            </a:r>
            <a:r>
              <a:rPr dirty="0"/>
              <a:t>, </a:t>
            </a:r>
            <a:r>
              <a:rPr dirty="0" err="1"/>
              <a:t>비정상적인</a:t>
            </a:r>
            <a:r>
              <a:rPr dirty="0"/>
              <a:t> </a:t>
            </a:r>
            <a:r>
              <a:rPr dirty="0" err="1"/>
              <a:t>유출이</a:t>
            </a:r>
            <a:r>
              <a:rPr dirty="0"/>
              <a:t> </a:t>
            </a:r>
            <a:r>
              <a:rPr dirty="0" err="1"/>
              <a:t>있었다는</a:t>
            </a:r>
            <a:r>
              <a:rPr dirty="0"/>
              <a:t> </a:t>
            </a:r>
            <a:r>
              <a:rPr dirty="0" err="1"/>
              <a:t>것을</a:t>
            </a:r>
            <a:r>
              <a:rPr dirty="0"/>
              <a:t> </a:t>
            </a:r>
            <a:r>
              <a:rPr dirty="0" err="1"/>
              <a:t>확인할</a:t>
            </a:r>
            <a:r>
              <a:rPr dirty="0"/>
              <a:t> </a:t>
            </a:r>
            <a:r>
              <a:rPr dirty="0" err="1"/>
              <a:t>수</a:t>
            </a:r>
            <a:r>
              <a:rPr dirty="0"/>
              <a:t> </a:t>
            </a:r>
            <a:r>
              <a:rPr dirty="0" err="1"/>
              <a:t>있다</a:t>
            </a:r>
            <a:r>
              <a:rPr dirty="0"/>
              <a:t>.</a:t>
            </a:r>
          </a:p>
        </p:txBody>
      </p:sp>
      <p:cxnSp>
        <p:nvCxnSpPr>
          <p:cNvPr id="5" name="직선 연결선 4"/>
          <p:cNvCxnSpPr/>
          <p:nvPr/>
        </p:nvCxnSpPr>
        <p:spPr>
          <a:xfrm>
            <a:off x="0" y="5700715"/>
            <a:ext cx="13004800" cy="0"/>
          </a:xfrm>
          <a:prstGeom prst="line">
            <a:avLst/>
          </a:prstGeom>
          <a:noFill/>
          <a:ln w="25400" cap="flat">
            <a:solidFill>
              <a:schemeClr val="bg2"/>
            </a:solidFill>
            <a:prstDash val="sysDot"/>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90638347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Slide Number"/>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latin typeface="Helvetica Neue Thin"/>
                <a:ea typeface="Helvetica Neue Thin"/>
                <a:cs typeface="Helvetica Neue Thin"/>
                <a:sym typeface="Helvetica Neue Thin"/>
              </a:defRPr>
            </a:lvl1pPr>
          </a:lstStyle>
          <a:p>
            <a:fld id="{86CB4B4D-7CA3-9044-876B-883B54F8677D}" type="slidenum">
              <a:t>28</a:t>
            </a:fld>
            <a:endParaRPr/>
          </a:p>
        </p:txBody>
      </p:sp>
      <p:sp>
        <p:nvSpPr>
          <p:cNvPr id="283" name="예외 상황 처리 - 1"/>
          <p:cNvSpPr txBox="1"/>
          <p:nvPr/>
        </p:nvSpPr>
        <p:spPr>
          <a:xfrm>
            <a:off x="1270000" y="625582"/>
            <a:ext cx="10464800" cy="10382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4000" b="0">
                <a:latin typeface="+mn-lt"/>
                <a:ea typeface="+mn-ea"/>
                <a:cs typeface="+mn-cs"/>
                <a:sym typeface="Helvetica Neue Medium"/>
              </a:defRPr>
            </a:lvl1pPr>
          </a:lstStyle>
          <a:p>
            <a:r>
              <a:rPr dirty="0" err="1"/>
              <a:t>예외</a:t>
            </a:r>
            <a:r>
              <a:rPr dirty="0"/>
              <a:t> </a:t>
            </a:r>
            <a:r>
              <a:rPr dirty="0" err="1"/>
              <a:t>상황</a:t>
            </a:r>
            <a:r>
              <a:rPr dirty="0"/>
              <a:t> </a:t>
            </a:r>
            <a:r>
              <a:rPr dirty="0" err="1"/>
              <a:t>처리</a:t>
            </a:r>
            <a:r>
              <a:rPr lang="en-US" altLang="ko-KR" dirty="0"/>
              <a:t>(1)</a:t>
            </a:r>
            <a:r>
              <a:rPr dirty="0"/>
              <a:t> </a:t>
            </a:r>
            <a:r>
              <a:rPr lang="en-US" dirty="0"/>
              <a:t>–</a:t>
            </a:r>
            <a:r>
              <a:rPr dirty="0"/>
              <a:t> </a:t>
            </a:r>
            <a:r>
              <a:rPr lang="ko-KR" altLang="en-US" dirty="0">
                <a:solidFill>
                  <a:srgbClr val="FF0000"/>
                </a:solidFill>
              </a:rPr>
              <a:t>유사 석유 제조</a:t>
            </a:r>
            <a:endParaRPr dirty="0">
              <a:solidFill>
                <a:srgbClr val="FF0000"/>
              </a:solidFill>
            </a:endParaRPr>
          </a:p>
        </p:txBody>
      </p:sp>
      <p:sp>
        <p:nvSpPr>
          <p:cNvPr id="284" name="주유 전 측정한  탱크 내 경유 잔여량: R…"/>
          <p:cNvSpPr txBox="1"/>
          <p:nvPr/>
        </p:nvSpPr>
        <p:spPr>
          <a:xfrm>
            <a:off x="486324" y="2035516"/>
            <a:ext cx="12032152" cy="28412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algn="l" defTabSz="403097">
              <a:defRPr sz="1725" b="0">
                <a:latin typeface="+mn-lt"/>
                <a:ea typeface="+mn-ea"/>
                <a:cs typeface="+mn-cs"/>
                <a:sym typeface="Helvetica Neue Medium"/>
              </a:defRPr>
            </a:pPr>
            <a:r>
              <a:rPr dirty="0">
                <a:solidFill>
                  <a:schemeClr val="accent5">
                    <a:hueOff val="-82419"/>
                    <a:satOff val="-9513"/>
                    <a:lumOff val="-16343"/>
                  </a:schemeClr>
                </a:solidFill>
              </a:rPr>
              <a:t>1. </a:t>
            </a:r>
            <a:r>
              <a:rPr lang="ko-KR" altLang="en-US" dirty="0">
                <a:solidFill>
                  <a:schemeClr val="accent5">
                    <a:hueOff val="-82419"/>
                    <a:satOff val="-9513"/>
                    <a:lumOff val="-16343"/>
                  </a:schemeClr>
                </a:solidFill>
              </a:rPr>
              <a:t>주유 전 측정한 탱크내 경유 </a:t>
            </a:r>
            <a:r>
              <a:rPr lang="ko-KR" altLang="en-US" dirty="0" err="1">
                <a:solidFill>
                  <a:schemeClr val="accent5">
                    <a:hueOff val="-82419"/>
                    <a:satOff val="-9513"/>
                    <a:lumOff val="-16343"/>
                  </a:schemeClr>
                </a:solidFill>
              </a:rPr>
              <a:t>잔여량</a:t>
            </a:r>
            <a:r>
              <a:rPr dirty="0">
                <a:solidFill>
                  <a:schemeClr val="accent5">
                    <a:hueOff val="-82419"/>
                    <a:satOff val="-9513"/>
                    <a:lumOff val="-16343"/>
                  </a:schemeClr>
                </a:solidFill>
              </a:rPr>
              <a:t> </a:t>
            </a:r>
            <a:r>
              <a:rPr lang="en-US" altLang="ko-KR" dirty="0">
                <a:solidFill>
                  <a:schemeClr val="accent5">
                    <a:hueOff val="-82419"/>
                    <a:satOff val="-9513"/>
                    <a:lumOff val="-16343"/>
                  </a:schemeClr>
                </a:solidFill>
              </a:rPr>
              <a:t>&gt;</a:t>
            </a:r>
            <a:r>
              <a:rPr dirty="0">
                <a:solidFill>
                  <a:schemeClr val="accent5">
                    <a:hueOff val="-82419"/>
                    <a:satOff val="-9513"/>
                    <a:lumOff val="-16343"/>
                  </a:schemeClr>
                </a:solidFill>
              </a:rPr>
              <a:t> </a:t>
            </a:r>
            <a:r>
              <a:rPr lang="ko-KR" altLang="en-US" dirty="0" err="1">
                <a:solidFill>
                  <a:schemeClr val="accent5">
                    <a:hueOff val="-82419"/>
                    <a:satOff val="-9513"/>
                    <a:lumOff val="-16343"/>
                  </a:schemeClr>
                </a:solidFill>
              </a:rPr>
              <a:t>주유량</a:t>
            </a:r>
            <a:r>
              <a:rPr lang="ko-KR" altLang="en-US" dirty="0">
                <a:solidFill>
                  <a:schemeClr val="accent5">
                    <a:hueOff val="-82419"/>
                    <a:satOff val="-9513"/>
                    <a:lumOff val="-16343"/>
                  </a:schemeClr>
                </a:solidFill>
              </a:rPr>
              <a:t> </a:t>
            </a:r>
            <a:r>
              <a:rPr dirty="0">
                <a:solidFill>
                  <a:schemeClr val="accent5">
                    <a:hueOff val="-82419"/>
                    <a:satOff val="-9513"/>
                    <a:lumOff val="-16343"/>
                  </a:schemeClr>
                </a:solidFill>
              </a:rPr>
              <a:t>+ </a:t>
            </a:r>
            <a:r>
              <a:rPr lang="ko-KR" altLang="en-US" dirty="0">
                <a:solidFill>
                  <a:schemeClr val="accent5">
                    <a:hueOff val="-82419"/>
                    <a:satOff val="-9513"/>
                    <a:lumOff val="-16343"/>
                  </a:schemeClr>
                </a:solidFill>
              </a:rPr>
              <a:t>주유 후 탱크 내 경유 </a:t>
            </a:r>
            <a:r>
              <a:rPr lang="ko-KR" altLang="en-US" dirty="0" err="1">
                <a:solidFill>
                  <a:schemeClr val="accent5">
                    <a:hueOff val="-82419"/>
                    <a:satOff val="-9513"/>
                    <a:lumOff val="-16343"/>
                  </a:schemeClr>
                </a:solidFill>
              </a:rPr>
              <a:t>잔여량</a:t>
            </a:r>
            <a:r>
              <a:rPr dirty="0">
                <a:solidFill>
                  <a:schemeClr val="accent5">
                    <a:hueOff val="-82419"/>
                    <a:satOff val="-9513"/>
                    <a:lumOff val="-16343"/>
                  </a:schemeClr>
                </a:solidFill>
              </a:rPr>
              <a:t> </a:t>
            </a:r>
            <a:r>
              <a:rPr lang="ko-KR" altLang="en-US" dirty="0">
                <a:solidFill>
                  <a:schemeClr val="accent5">
                    <a:hueOff val="-82419"/>
                    <a:satOff val="-9513"/>
                    <a:lumOff val="-16343"/>
                  </a:schemeClr>
                </a:solidFill>
              </a:rPr>
              <a:t> </a:t>
            </a:r>
            <a:r>
              <a:rPr dirty="0">
                <a:solidFill>
                  <a:schemeClr val="accent5">
                    <a:hueOff val="-82419"/>
                    <a:satOff val="-9513"/>
                    <a:lumOff val="-16343"/>
                  </a:schemeClr>
                </a:solidFill>
              </a:rPr>
              <a:t>(</a:t>
            </a:r>
            <a:r>
              <a:rPr dirty="0" err="1">
                <a:solidFill>
                  <a:schemeClr val="accent5">
                    <a:hueOff val="-82419"/>
                    <a:satOff val="-9513"/>
                    <a:lumOff val="-16343"/>
                  </a:schemeClr>
                </a:solidFill>
              </a:rPr>
              <a:t>오차</a:t>
            </a:r>
            <a:r>
              <a:rPr dirty="0">
                <a:solidFill>
                  <a:schemeClr val="accent5">
                    <a:hueOff val="-82419"/>
                    <a:satOff val="-9513"/>
                    <a:lumOff val="-16343"/>
                  </a:schemeClr>
                </a:solidFill>
              </a:rPr>
              <a:t> </a:t>
            </a:r>
            <a:r>
              <a:rPr dirty="0" err="1">
                <a:solidFill>
                  <a:schemeClr val="accent5">
                    <a:hueOff val="-82419"/>
                    <a:satOff val="-9513"/>
                    <a:lumOff val="-16343"/>
                  </a:schemeClr>
                </a:solidFill>
              </a:rPr>
              <a:t>범위</a:t>
            </a:r>
            <a:r>
              <a:rPr dirty="0">
                <a:solidFill>
                  <a:schemeClr val="accent5">
                    <a:hueOff val="-82419"/>
                    <a:satOff val="-9513"/>
                    <a:lumOff val="-16343"/>
                  </a:schemeClr>
                </a:solidFill>
              </a:rPr>
              <a:t> </a:t>
            </a:r>
            <a:r>
              <a:rPr dirty="0" err="1">
                <a:solidFill>
                  <a:schemeClr val="accent5">
                    <a:hueOff val="-82419"/>
                    <a:satOff val="-9513"/>
                    <a:lumOff val="-16343"/>
                  </a:schemeClr>
                </a:solidFill>
              </a:rPr>
              <a:t>적용</a:t>
            </a:r>
            <a:r>
              <a:rPr dirty="0">
                <a:solidFill>
                  <a:schemeClr val="accent5">
                    <a:hueOff val="-82419"/>
                    <a:satOff val="-9513"/>
                    <a:lumOff val="-16343"/>
                  </a:schemeClr>
                </a:solidFill>
              </a:rPr>
              <a:t>)</a:t>
            </a:r>
            <a:endParaRPr lang="en-US" dirty="0">
              <a:solidFill>
                <a:schemeClr val="accent5">
                  <a:hueOff val="-82419"/>
                  <a:satOff val="-9513"/>
                  <a:lumOff val="-16343"/>
                </a:schemeClr>
              </a:solidFill>
            </a:endParaRPr>
          </a:p>
          <a:p>
            <a:pPr lvl="1" indent="0" algn="l" defTabSz="403097">
              <a:defRPr sz="1725" b="0">
                <a:latin typeface="+mn-lt"/>
                <a:ea typeface="+mn-ea"/>
                <a:cs typeface="+mn-cs"/>
                <a:sym typeface="Helvetica Neue Medium"/>
              </a:defRPr>
            </a:pPr>
            <a:br>
              <a:rPr dirty="0"/>
            </a:br>
            <a:r>
              <a:rPr lang="ko-KR" altLang="en-US" dirty="0"/>
              <a:t>주유 전 탱크내 경유 </a:t>
            </a:r>
            <a:r>
              <a:rPr lang="ko-KR" altLang="en-US" dirty="0" err="1"/>
              <a:t>잔여량이</a:t>
            </a:r>
            <a:r>
              <a:rPr lang="en-US" dirty="0"/>
              <a:t> 100L, </a:t>
            </a:r>
            <a:r>
              <a:rPr lang="ko-KR" altLang="en-US" dirty="0" err="1"/>
              <a:t>주유량이</a:t>
            </a:r>
            <a:r>
              <a:rPr lang="en-US" dirty="0"/>
              <a:t> 20L</a:t>
            </a:r>
            <a:r>
              <a:rPr lang="ko-KR" altLang="en-US" dirty="0"/>
              <a:t>인 상태에서 주유 후 탱크 내 경유 </a:t>
            </a:r>
            <a:r>
              <a:rPr lang="ko-KR" altLang="en-US" dirty="0" err="1"/>
              <a:t>잔여량이</a:t>
            </a:r>
            <a:r>
              <a:rPr lang="ko-KR" altLang="en-US" dirty="0"/>
              <a:t> </a:t>
            </a:r>
            <a:r>
              <a:rPr lang="en-US" altLang="ko-KR" dirty="0"/>
              <a:t>90</a:t>
            </a:r>
            <a:r>
              <a:rPr lang="en-US" dirty="0"/>
              <a:t>L</a:t>
            </a:r>
            <a:r>
              <a:rPr lang="ko-KR" altLang="en-US" dirty="0"/>
              <a:t>인 상황을 생각해보자</a:t>
            </a:r>
            <a:r>
              <a:rPr lang="en-US" altLang="ko-KR" dirty="0"/>
              <a:t>.</a:t>
            </a:r>
            <a:r>
              <a:rPr lang="ko-KR" altLang="en-US" dirty="0"/>
              <a:t> 원래 주유 후에 탱크 내 경유 </a:t>
            </a:r>
            <a:r>
              <a:rPr lang="ko-KR" altLang="en-US" dirty="0" err="1"/>
              <a:t>잔여량은</a:t>
            </a:r>
            <a:r>
              <a:rPr lang="ko-KR" altLang="en-US" dirty="0"/>
              <a:t> </a:t>
            </a:r>
            <a:r>
              <a:rPr lang="en-US" altLang="ko-KR" dirty="0"/>
              <a:t>80</a:t>
            </a:r>
            <a:r>
              <a:rPr lang="en-US" dirty="0"/>
              <a:t>L</a:t>
            </a:r>
            <a:r>
              <a:rPr lang="ko-KR" altLang="en-US" dirty="0"/>
              <a:t>여야 하지만 </a:t>
            </a:r>
            <a:r>
              <a:rPr lang="en-US" altLang="ko-KR" dirty="0"/>
              <a:t>90L</a:t>
            </a:r>
            <a:r>
              <a:rPr lang="ko-KR" altLang="en-US" dirty="0"/>
              <a:t>로 </a:t>
            </a:r>
            <a:r>
              <a:rPr lang="en-US" altLang="ko-KR" dirty="0"/>
              <a:t>10</a:t>
            </a:r>
            <a:r>
              <a:rPr lang="en-US" dirty="0"/>
              <a:t>L</a:t>
            </a:r>
            <a:r>
              <a:rPr lang="ko-KR" altLang="en-US" dirty="0"/>
              <a:t>가 초과된 상황이다</a:t>
            </a:r>
            <a:r>
              <a:rPr lang="en-US" altLang="ko-KR" dirty="0"/>
              <a:t>. </a:t>
            </a:r>
          </a:p>
          <a:p>
            <a:pPr lvl="1" indent="0" algn="l" defTabSz="403097">
              <a:defRPr sz="1725" b="0">
                <a:latin typeface="+mn-lt"/>
                <a:ea typeface="+mn-ea"/>
                <a:cs typeface="+mn-cs"/>
                <a:sym typeface="Helvetica Neue Medium"/>
              </a:defRPr>
            </a:pPr>
            <a:br>
              <a:rPr lang="en-US" altLang="ko-KR" dirty="0"/>
            </a:br>
            <a:r>
              <a:rPr lang="ko-KR" altLang="en-US" dirty="0"/>
              <a:t>외부에서 비정상적인 방법으로 경유가 유입되었다는 것을 판단할 수 있다</a:t>
            </a:r>
            <a:r>
              <a:rPr lang="en-US" altLang="ko-KR" dirty="0"/>
              <a:t>. </a:t>
            </a:r>
            <a:r>
              <a:rPr lang="ko-KR" altLang="en-US" dirty="0"/>
              <a:t>정유사로부터 기름을 공급받는 상황 이외에 </a:t>
            </a:r>
            <a:br>
              <a:rPr lang="ko-KR" altLang="en-US" dirty="0"/>
            </a:br>
            <a:r>
              <a:rPr lang="ko-KR" altLang="en-US" dirty="0"/>
              <a:t>기름이 추가된 것이므로 불순물이 섞였을 가능성이 존재한다</a:t>
            </a:r>
            <a:r>
              <a:rPr lang="en-US" altLang="ko-KR" dirty="0"/>
              <a:t>.</a:t>
            </a:r>
            <a:br>
              <a:rPr dirty="0"/>
            </a:br>
            <a:br>
              <a:rPr lang="en-US" sz="1725" b="0" dirty="0">
                <a:sym typeface="Helvetica Neue Medium"/>
              </a:rPr>
            </a:br>
            <a:r>
              <a:rPr lang="en-US" sz="1725" b="0" dirty="0">
                <a:sym typeface="Helvetica Neue Medium"/>
              </a:rPr>
              <a:t>    </a:t>
            </a:r>
            <a:endParaRPr lang="en-US" dirty="0"/>
          </a:p>
        </p:txBody>
      </p:sp>
      <p:sp>
        <p:nvSpPr>
          <p:cNvPr id="5" name="주유 전 측정한  탱크 내 경유 잔여량: R…">
            <a:extLst>
              <a:ext uri="{FF2B5EF4-FFF2-40B4-BE49-F238E27FC236}">
                <a16:creationId xmlns:a16="http://schemas.microsoft.com/office/drawing/2014/main" id="{A2DF42C0-057C-3246-A21E-F02B6A73EE3A}"/>
              </a:ext>
            </a:extLst>
          </p:cNvPr>
          <p:cNvSpPr txBox="1"/>
          <p:nvPr/>
        </p:nvSpPr>
        <p:spPr>
          <a:xfrm>
            <a:off x="653067" y="4545724"/>
            <a:ext cx="12032152" cy="4377559"/>
          </a:xfrm>
          <a:prstGeom prst="rect">
            <a:avLst/>
          </a:prstGeom>
          <a:ln w="127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algn="l" defTabSz="403097">
              <a:defRPr sz="1725" b="0">
                <a:latin typeface="+mn-lt"/>
                <a:ea typeface="+mn-ea"/>
                <a:cs typeface="+mn-cs"/>
                <a:sym typeface="Helvetica Neue Medium"/>
              </a:defRPr>
            </a:pPr>
            <a:r>
              <a:rPr lang="ko-KR" altLang="en-US" sz="1725" b="0" dirty="0">
                <a:sym typeface="Helvetica Neue Medium"/>
              </a:rPr>
              <a:t>    	 </a:t>
            </a:r>
            <a:r>
              <a:rPr lang="en-US" sz="1725" dirty="0">
                <a:latin typeface="Consolas" panose="020B0609020204030204" pitchFamily="49" charset="0"/>
                <a:cs typeface="Consolas" panose="020B0609020204030204" pitchFamily="49" charset="0"/>
                <a:sym typeface="Helvetica Neue Medium"/>
              </a:rPr>
              <a:t>uint256 </a:t>
            </a:r>
            <a:r>
              <a:rPr lang="en-US" sz="1725" dirty="0" err="1">
                <a:latin typeface="Consolas" panose="020B0609020204030204" pitchFamily="49" charset="0"/>
                <a:cs typeface="Consolas" panose="020B0609020204030204" pitchFamily="49" charset="0"/>
                <a:sym typeface="Helvetica Neue Medium"/>
              </a:rPr>
              <a:t>inputFuelAmount</a:t>
            </a:r>
            <a:r>
              <a:rPr lang="en-US" sz="1725" dirty="0">
                <a:latin typeface="Consolas" panose="020B0609020204030204" pitchFamily="49" charset="0"/>
                <a:cs typeface="Consolas" panose="020B0609020204030204" pitchFamily="49" charset="0"/>
                <a:sym typeface="Helvetica Neue Medium"/>
              </a:rPr>
              <a:t> = _</a:t>
            </a:r>
            <a:r>
              <a:rPr lang="en-US" sz="1725" dirty="0" err="1">
                <a:latin typeface="Consolas" panose="020B0609020204030204" pitchFamily="49" charset="0"/>
                <a:cs typeface="Consolas" panose="020B0609020204030204" pitchFamily="49" charset="0"/>
                <a:sym typeface="Helvetica Neue Medium"/>
              </a:rPr>
              <a:t>sensoredTankAmount.</a:t>
            </a:r>
            <a:r>
              <a:rPr lang="en-US" sz="1725" dirty="0" err="1">
                <a:solidFill>
                  <a:srgbClr val="021994"/>
                </a:solidFill>
                <a:latin typeface="Consolas" panose="020B0609020204030204" pitchFamily="49" charset="0"/>
                <a:cs typeface="Consolas" panose="020B0609020204030204" pitchFamily="49" charset="0"/>
                <a:sym typeface="Helvetica Neue Medium"/>
              </a:rPr>
              <a:t>add</a:t>
            </a:r>
            <a:r>
              <a:rPr lang="en-US" sz="1725" dirty="0">
                <a:latin typeface="Consolas" panose="020B0609020204030204" pitchFamily="49" charset="0"/>
                <a:cs typeface="Consolas" panose="020B0609020204030204" pitchFamily="49" charset="0"/>
                <a:sym typeface="Helvetica Neue Medium"/>
              </a:rPr>
              <a:t>(_</a:t>
            </a:r>
            <a:r>
              <a:rPr lang="en-US" sz="1725" dirty="0" err="1">
                <a:latin typeface="Consolas" panose="020B0609020204030204" pitchFamily="49" charset="0"/>
                <a:cs typeface="Consolas" panose="020B0609020204030204" pitchFamily="49" charset="0"/>
                <a:sym typeface="Helvetica Neue Medium"/>
              </a:rPr>
              <a:t>filledOutAmount</a:t>
            </a:r>
            <a:r>
              <a:rPr lang="en-US" sz="1725" dirty="0">
                <a:latin typeface="Consolas" panose="020B0609020204030204" pitchFamily="49" charset="0"/>
                <a:cs typeface="Consolas" panose="020B0609020204030204" pitchFamily="49" charset="0"/>
                <a:sym typeface="Helvetica Neue Medium"/>
              </a:rPr>
              <a:t>);</a:t>
            </a:r>
          </a:p>
          <a:p>
            <a:pPr algn="l" defTabSz="315468">
              <a:defRPr sz="1725">
                <a:solidFill>
                  <a:schemeClr val="accent3">
                    <a:hueOff val="914337"/>
                    <a:satOff val="31515"/>
                    <a:lumOff val="-30790"/>
                  </a:schemeClr>
                </a:solidFill>
                <a:latin typeface="Courier New"/>
                <a:ea typeface="Courier New"/>
                <a:cs typeface="Courier New"/>
                <a:sym typeface="Courier New"/>
              </a:defRPr>
            </a:pPr>
            <a:r>
              <a:rPr lang="en-US" b="0" dirty="0">
                <a:solidFill>
                  <a:schemeClr val="bg1">
                    <a:lumMod val="65000"/>
                  </a:schemeClr>
                </a:solidFill>
                <a:latin typeface="Consolas" panose="020B0609020204030204" pitchFamily="49" charset="0"/>
                <a:cs typeface="Consolas" panose="020B0609020204030204" pitchFamily="49" charset="0"/>
              </a:rPr>
              <a:t>    // </a:t>
            </a:r>
            <a:r>
              <a:rPr lang="ko-KR" altLang="en-US" b="0" dirty="0">
                <a:solidFill>
                  <a:schemeClr val="bg1">
                    <a:lumMod val="65000"/>
                  </a:schemeClr>
                </a:solidFill>
                <a:latin typeface="Consolas" panose="020B0609020204030204" pitchFamily="49" charset="0"/>
                <a:cs typeface="Consolas" panose="020B0609020204030204" pitchFamily="49" charset="0"/>
              </a:rPr>
              <a:t>오차 범위를 반영한 최대 허용치</a:t>
            </a:r>
          </a:p>
          <a:p>
            <a:pPr algn="l" defTabSz="315468">
              <a:defRPr sz="1725">
                <a:latin typeface="Courier New"/>
                <a:ea typeface="Courier New"/>
                <a:cs typeface="Courier New"/>
                <a:sym typeface="Courier New"/>
              </a:defRPr>
            </a:pPr>
            <a:r>
              <a:rPr lang="ko-KR" altLang="en-US" dirty="0">
                <a:latin typeface="Consolas" panose="020B0609020204030204" pitchFamily="49" charset="0"/>
                <a:cs typeface="Consolas" panose="020B0609020204030204" pitchFamily="49" charset="0"/>
              </a:rPr>
              <a:t>    </a:t>
            </a:r>
            <a:r>
              <a:rPr lang="en-US" b="0" dirty="0">
                <a:latin typeface="Consolas" panose="020B0609020204030204" pitchFamily="49" charset="0"/>
                <a:cs typeface="Consolas" panose="020B0609020204030204" pitchFamily="49" charset="0"/>
              </a:rPr>
              <a:t>uint256 </a:t>
            </a:r>
            <a:r>
              <a:rPr lang="en-US" b="0" dirty="0" err="1">
                <a:latin typeface="Consolas" panose="020B0609020204030204" pitchFamily="49" charset="0"/>
                <a:cs typeface="Consolas" panose="020B0609020204030204" pitchFamily="49" charset="0"/>
              </a:rPr>
              <a:t>maxErrorAmount</a:t>
            </a:r>
            <a:r>
              <a:rPr lang="en-US" b="0" dirty="0">
                <a:latin typeface="Consolas" panose="020B0609020204030204" pitchFamily="49" charset="0"/>
                <a:cs typeface="Consolas" panose="020B0609020204030204" pitchFamily="49" charset="0"/>
              </a:rPr>
              <a:t> = </a:t>
            </a:r>
            <a:r>
              <a:rPr lang="en-US" b="0" dirty="0" err="1">
                <a:latin typeface="Consolas" panose="020B0609020204030204" pitchFamily="49" charset="0"/>
                <a:cs typeface="Consolas" panose="020B0609020204030204" pitchFamily="49" charset="0"/>
              </a:rPr>
              <a:t>beforeFuelAmount.</a:t>
            </a:r>
            <a:r>
              <a:rPr lang="en-US" b="0" dirty="0" err="1">
                <a:solidFill>
                  <a:srgbClr val="021994"/>
                </a:solidFill>
                <a:latin typeface="Consolas" panose="020B0609020204030204" pitchFamily="49" charset="0"/>
                <a:cs typeface="Consolas" panose="020B0609020204030204" pitchFamily="49" charset="0"/>
              </a:rPr>
              <a:t>add</a:t>
            </a:r>
            <a:r>
              <a:rPr lang="en-US" b="0" dirty="0">
                <a:latin typeface="Consolas" panose="020B0609020204030204" pitchFamily="49" charset="0"/>
                <a:cs typeface="Consolas" panose="020B0609020204030204" pitchFamily="49" charset="0"/>
              </a:rPr>
              <a:t>(</a:t>
            </a:r>
            <a:r>
              <a:rPr lang="en-US" b="0" dirty="0" err="1">
                <a:latin typeface="Consolas" panose="020B0609020204030204" pitchFamily="49" charset="0"/>
                <a:cs typeface="Consolas" panose="020B0609020204030204" pitchFamily="49" charset="0"/>
              </a:rPr>
              <a:t>errorRange</a:t>
            </a:r>
            <a:r>
              <a:rPr lang="en-US" b="0" dirty="0">
                <a:latin typeface="Consolas" panose="020B0609020204030204" pitchFamily="49" charset="0"/>
                <a:cs typeface="Consolas" panose="020B0609020204030204" pitchFamily="49" charset="0"/>
              </a:rPr>
              <a:t>);</a:t>
            </a:r>
          </a:p>
          <a:p>
            <a:pPr algn="l" defTabSz="315468">
              <a:defRPr sz="1725">
                <a:solidFill>
                  <a:schemeClr val="accent3">
                    <a:hueOff val="914337"/>
                    <a:satOff val="31515"/>
                    <a:lumOff val="-30790"/>
                  </a:schemeClr>
                </a:solidFill>
                <a:latin typeface="Courier New"/>
                <a:ea typeface="Courier New"/>
                <a:cs typeface="Courier New"/>
                <a:sym typeface="Courier New"/>
              </a:defRPr>
            </a:pPr>
            <a:r>
              <a:rPr lang="en-US" b="0" dirty="0">
                <a:solidFill>
                  <a:schemeClr val="bg1">
                    <a:lumMod val="65000"/>
                  </a:schemeClr>
                </a:solidFill>
                <a:latin typeface="Consolas" panose="020B0609020204030204" pitchFamily="49" charset="0"/>
                <a:cs typeface="Consolas" panose="020B0609020204030204" pitchFamily="49" charset="0"/>
              </a:rPr>
              <a:t>    // </a:t>
            </a:r>
            <a:r>
              <a:rPr lang="ko-KR" altLang="en-US" b="0" dirty="0">
                <a:solidFill>
                  <a:schemeClr val="bg1">
                    <a:lumMod val="65000"/>
                  </a:schemeClr>
                </a:solidFill>
                <a:latin typeface="Consolas" panose="020B0609020204030204" pitchFamily="49" charset="0"/>
                <a:cs typeface="Consolas" panose="020B0609020204030204" pitchFamily="49" charset="0"/>
              </a:rPr>
              <a:t>오차 범위를 반영한 최소 허용치</a:t>
            </a:r>
          </a:p>
          <a:p>
            <a:pPr algn="l" defTabSz="315468">
              <a:defRPr sz="1725">
                <a:latin typeface="Courier New"/>
                <a:ea typeface="Courier New"/>
                <a:cs typeface="Courier New"/>
                <a:sym typeface="Courier New"/>
              </a:defRPr>
            </a:pPr>
            <a:r>
              <a:rPr lang="ko-KR" altLang="en-US" dirty="0">
                <a:latin typeface="Consolas" panose="020B0609020204030204" pitchFamily="49" charset="0"/>
                <a:cs typeface="Consolas" panose="020B0609020204030204" pitchFamily="49" charset="0"/>
              </a:rPr>
              <a:t>    </a:t>
            </a:r>
            <a:r>
              <a:rPr lang="en-US" b="0" dirty="0">
                <a:latin typeface="Consolas" panose="020B0609020204030204" pitchFamily="49" charset="0"/>
                <a:cs typeface="Consolas" panose="020B0609020204030204" pitchFamily="49" charset="0"/>
              </a:rPr>
              <a:t>uint256 </a:t>
            </a:r>
            <a:r>
              <a:rPr lang="en-US" b="0" dirty="0" err="1">
                <a:latin typeface="Consolas" panose="020B0609020204030204" pitchFamily="49" charset="0"/>
                <a:cs typeface="Consolas" panose="020B0609020204030204" pitchFamily="49" charset="0"/>
              </a:rPr>
              <a:t>minErrorAmount</a:t>
            </a:r>
            <a:r>
              <a:rPr lang="en-US" b="0" dirty="0">
                <a:latin typeface="Consolas" panose="020B0609020204030204" pitchFamily="49" charset="0"/>
                <a:cs typeface="Consolas" panose="020B0609020204030204" pitchFamily="49" charset="0"/>
              </a:rPr>
              <a:t> = </a:t>
            </a:r>
            <a:r>
              <a:rPr lang="en-US" b="0" dirty="0" err="1">
                <a:latin typeface="Consolas" panose="020B0609020204030204" pitchFamily="49" charset="0"/>
                <a:cs typeface="Consolas" panose="020B0609020204030204" pitchFamily="49" charset="0"/>
              </a:rPr>
              <a:t>beforeFuelAmount.</a:t>
            </a:r>
            <a:r>
              <a:rPr lang="en-US" b="0" dirty="0" err="1">
                <a:solidFill>
                  <a:srgbClr val="021994"/>
                </a:solidFill>
                <a:latin typeface="Consolas" panose="020B0609020204030204" pitchFamily="49" charset="0"/>
                <a:cs typeface="Consolas" panose="020B0609020204030204" pitchFamily="49" charset="0"/>
              </a:rPr>
              <a:t>sub</a:t>
            </a:r>
            <a:r>
              <a:rPr lang="en-US" b="0" dirty="0">
                <a:latin typeface="Consolas" panose="020B0609020204030204" pitchFamily="49" charset="0"/>
                <a:cs typeface="Consolas" panose="020B0609020204030204" pitchFamily="49" charset="0"/>
              </a:rPr>
              <a:t>(</a:t>
            </a:r>
            <a:r>
              <a:rPr lang="en-US" b="0" dirty="0" err="1">
                <a:latin typeface="Consolas" panose="020B0609020204030204" pitchFamily="49" charset="0"/>
                <a:cs typeface="Consolas" panose="020B0609020204030204" pitchFamily="49" charset="0"/>
              </a:rPr>
              <a:t>errorRange</a:t>
            </a:r>
            <a:r>
              <a:rPr lang="en-US" b="0" dirty="0">
                <a:latin typeface="Consolas" panose="020B0609020204030204" pitchFamily="49" charset="0"/>
                <a:cs typeface="Consolas" panose="020B0609020204030204" pitchFamily="49" charset="0"/>
              </a:rPr>
              <a:t>);</a:t>
            </a:r>
          </a:p>
          <a:p>
            <a:pPr algn="l" defTabSz="315468">
              <a:defRPr sz="1725">
                <a:solidFill>
                  <a:schemeClr val="accent3">
                    <a:hueOff val="914337"/>
                    <a:satOff val="31515"/>
                    <a:lumOff val="-30790"/>
                  </a:schemeClr>
                </a:solidFill>
                <a:latin typeface="Courier New"/>
                <a:ea typeface="Courier New"/>
                <a:cs typeface="Courier New"/>
                <a:sym typeface="Courier New"/>
              </a:defRPr>
            </a:pPr>
            <a:r>
              <a:rPr lang="en-US" b="0" dirty="0">
                <a:solidFill>
                  <a:schemeClr val="bg1">
                    <a:lumMod val="65000"/>
                  </a:schemeClr>
                </a:solidFill>
                <a:latin typeface="Consolas" panose="020B0609020204030204" pitchFamily="49" charset="0"/>
                <a:cs typeface="Consolas" panose="020B0609020204030204" pitchFamily="49" charset="0"/>
              </a:rPr>
              <a:t>    // </a:t>
            </a:r>
            <a:r>
              <a:rPr lang="ko-KR" altLang="en-US" b="0" dirty="0">
                <a:solidFill>
                  <a:schemeClr val="bg1">
                    <a:lumMod val="65000"/>
                  </a:schemeClr>
                </a:solidFill>
                <a:latin typeface="Consolas" panose="020B0609020204030204" pitchFamily="49" charset="0"/>
                <a:cs typeface="Consolas" panose="020B0609020204030204" pitchFamily="49" charset="0"/>
              </a:rPr>
              <a:t>정상적인 루틴</a:t>
            </a:r>
            <a:r>
              <a:rPr lang="en-US" altLang="ko-KR" b="0" dirty="0">
                <a:solidFill>
                  <a:schemeClr val="bg1">
                    <a:lumMod val="65000"/>
                  </a:schemeClr>
                </a:solidFill>
                <a:latin typeface="Consolas" panose="020B0609020204030204" pitchFamily="49" charset="0"/>
                <a:cs typeface="Consolas" panose="020B0609020204030204" pitchFamily="49" charset="0"/>
              </a:rPr>
              <a:t>: </a:t>
            </a:r>
            <a:r>
              <a:rPr lang="ko-KR" altLang="en-US" b="0" dirty="0">
                <a:solidFill>
                  <a:schemeClr val="bg1">
                    <a:lumMod val="65000"/>
                  </a:schemeClr>
                </a:solidFill>
                <a:latin typeface="Consolas" panose="020B0609020204030204" pitchFamily="49" charset="0"/>
                <a:cs typeface="Consolas" panose="020B0609020204030204" pitchFamily="49" charset="0"/>
              </a:rPr>
              <a:t>오차 범위 내에서 경유 </a:t>
            </a:r>
            <a:r>
              <a:rPr lang="ko-KR" altLang="en-US" b="0" dirty="0" err="1">
                <a:solidFill>
                  <a:schemeClr val="bg1">
                    <a:lumMod val="65000"/>
                  </a:schemeClr>
                </a:solidFill>
                <a:latin typeface="Consolas" panose="020B0609020204030204" pitchFamily="49" charset="0"/>
                <a:cs typeface="Consolas" panose="020B0609020204030204" pitchFamily="49" charset="0"/>
              </a:rPr>
              <a:t>변동량에</a:t>
            </a:r>
            <a:r>
              <a:rPr lang="ko-KR" altLang="en-US" b="0" dirty="0">
                <a:solidFill>
                  <a:schemeClr val="bg1">
                    <a:lumMod val="65000"/>
                  </a:schemeClr>
                </a:solidFill>
                <a:latin typeface="Consolas" panose="020B0609020204030204" pitchFamily="49" charset="0"/>
                <a:cs typeface="Consolas" panose="020B0609020204030204" pitchFamily="49" charset="0"/>
              </a:rPr>
              <a:t> 이상이 없는 경우</a:t>
            </a:r>
          </a:p>
          <a:p>
            <a:pPr algn="l" defTabSz="315468">
              <a:defRPr sz="1725">
                <a:latin typeface="Courier New"/>
                <a:ea typeface="Courier New"/>
                <a:cs typeface="Courier New"/>
                <a:sym typeface="Courier New"/>
              </a:defRPr>
            </a:pPr>
            <a:r>
              <a:rPr lang="ko-KR" altLang="en-US" dirty="0">
                <a:latin typeface="Consolas" panose="020B0609020204030204" pitchFamily="49" charset="0"/>
                <a:cs typeface="Consolas" panose="020B0609020204030204" pitchFamily="49" charset="0"/>
              </a:rPr>
              <a:t>       </a:t>
            </a:r>
          </a:p>
          <a:p>
            <a:pPr algn="l" defTabSz="315468">
              <a:defRPr sz="1725" i="1">
                <a:solidFill>
                  <a:srgbClr val="959395"/>
                </a:solidFill>
                <a:latin typeface="Courier New"/>
                <a:ea typeface="Courier New"/>
                <a:cs typeface="Courier New"/>
                <a:sym typeface="Courier New"/>
              </a:defRPr>
            </a:pPr>
            <a:r>
              <a:rPr lang="ko-KR" altLang="en-US" dirty="0">
                <a:latin typeface="Consolas" panose="020B0609020204030204" pitchFamily="49" charset="0"/>
                <a:cs typeface="Consolas" panose="020B0609020204030204" pitchFamily="49" charset="0"/>
              </a:rPr>
              <a:t>    </a:t>
            </a:r>
            <a:r>
              <a:rPr lang="en-US" b="0" dirty="0">
                <a:solidFill>
                  <a:schemeClr val="tx1"/>
                </a:solidFill>
                <a:latin typeface="Consolas" panose="020B0609020204030204" pitchFamily="49" charset="0"/>
                <a:cs typeface="Consolas" panose="020B0609020204030204" pitchFamily="49" charset="0"/>
              </a:rPr>
              <a:t>else { </a:t>
            </a:r>
            <a:r>
              <a:rPr lang="en-US" b="0" dirty="0">
                <a:solidFill>
                  <a:schemeClr val="bg1">
                    <a:lumMod val="65000"/>
                  </a:schemeClr>
                </a:solidFill>
                <a:latin typeface="Consolas" panose="020B0609020204030204" pitchFamily="49" charset="0"/>
                <a:cs typeface="Consolas" panose="020B0609020204030204" pitchFamily="49" charset="0"/>
              </a:rPr>
              <a:t>//The tank has more fuel than it should.</a:t>
            </a:r>
          </a:p>
          <a:p>
            <a:pPr algn="l" defTabSz="315468">
              <a:defRPr sz="1725">
                <a:latin typeface="Courier New"/>
                <a:ea typeface="Courier New"/>
                <a:cs typeface="Courier New"/>
                <a:sym typeface="Courier New"/>
              </a:defRPr>
            </a:pPr>
            <a:r>
              <a:rPr lang="en-US" b="0" dirty="0">
                <a:latin typeface="Consolas" panose="020B0609020204030204" pitchFamily="49" charset="0"/>
                <a:cs typeface="Consolas" panose="020B0609020204030204" pitchFamily="49" charset="0"/>
              </a:rPr>
              <a:t>        uint256 </a:t>
            </a:r>
            <a:r>
              <a:rPr lang="en-US" b="0" dirty="0" err="1">
                <a:latin typeface="Consolas" panose="020B0609020204030204" pitchFamily="49" charset="0"/>
                <a:cs typeface="Consolas" panose="020B0609020204030204" pitchFamily="49" charset="0"/>
              </a:rPr>
              <a:t>maxAbnormalAmount</a:t>
            </a:r>
            <a:r>
              <a:rPr lang="en-US" b="0" dirty="0">
                <a:latin typeface="Consolas" panose="020B0609020204030204" pitchFamily="49" charset="0"/>
                <a:cs typeface="Consolas" panose="020B0609020204030204" pitchFamily="49" charset="0"/>
              </a:rPr>
              <a:t> = _</a:t>
            </a:r>
            <a:r>
              <a:rPr lang="en-US" b="0" dirty="0" err="1">
                <a:latin typeface="Consolas" panose="020B0609020204030204" pitchFamily="49" charset="0"/>
                <a:cs typeface="Consolas" panose="020B0609020204030204" pitchFamily="49" charset="0"/>
              </a:rPr>
              <a:t>sensoredTankAmount.</a:t>
            </a:r>
            <a:r>
              <a:rPr lang="en-US" b="0" dirty="0" err="1">
                <a:solidFill>
                  <a:srgbClr val="021994"/>
                </a:solidFill>
                <a:latin typeface="Consolas" panose="020B0609020204030204" pitchFamily="49" charset="0"/>
                <a:cs typeface="Consolas" panose="020B0609020204030204" pitchFamily="49" charset="0"/>
              </a:rPr>
              <a:t>sub</a:t>
            </a:r>
            <a:r>
              <a:rPr lang="en-US" b="0" dirty="0">
                <a:latin typeface="Consolas" panose="020B0609020204030204" pitchFamily="49" charset="0"/>
                <a:cs typeface="Consolas" panose="020B0609020204030204" pitchFamily="49" charset="0"/>
              </a:rPr>
              <a:t>(</a:t>
            </a:r>
            <a:r>
              <a:rPr lang="en-US" b="0" dirty="0" err="1">
                <a:latin typeface="Consolas" panose="020B0609020204030204" pitchFamily="49" charset="0"/>
                <a:cs typeface="Consolas" panose="020B0609020204030204" pitchFamily="49" charset="0"/>
              </a:rPr>
              <a:t>beforeFuelAmount</a:t>
            </a:r>
            <a:r>
              <a:rPr lang="en-US" b="0" dirty="0">
                <a:latin typeface="Consolas" panose="020B0609020204030204" pitchFamily="49" charset="0"/>
                <a:cs typeface="Consolas" panose="020B0609020204030204" pitchFamily="49" charset="0"/>
              </a:rPr>
              <a:t>);</a:t>
            </a:r>
          </a:p>
          <a:p>
            <a:pPr algn="l" defTabSz="315468">
              <a:defRPr sz="1725">
                <a:latin typeface="Courier New"/>
                <a:ea typeface="Courier New"/>
                <a:cs typeface="Courier New"/>
                <a:sym typeface="Courier New"/>
              </a:defRPr>
            </a:pPr>
            <a:r>
              <a:rPr lang="en-US" b="0" dirty="0">
                <a:latin typeface="Consolas" panose="020B0609020204030204" pitchFamily="49" charset="0"/>
                <a:cs typeface="Consolas" panose="020B0609020204030204" pitchFamily="49" charset="0"/>
              </a:rPr>
              <a:t>        </a:t>
            </a:r>
            <a:r>
              <a:rPr lang="en-US" b="0" dirty="0" err="1">
                <a:latin typeface="Consolas" panose="020B0609020204030204" pitchFamily="49" charset="0"/>
                <a:cs typeface="Consolas" panose="020B0609020204030204" pitchFamily="49" charset="0"/>
              </a:rPr>
              <a:t>beforeFuelAmount</a:t>
            </a:r>
            <a:r>
              <a:rPr lang="en-US" b="0" dirty="0">
                <a:latin typeface="Consolas" panose="020B0609020204030204" pitchFamily="49" charset="0"/>
                <a:cs typeface="Consolas" panose="020B0609020204030204" pitchFamily="49" charset="0"/>
              </a:rPr>
              <a:t> = _</a:t>
            </a:r>
            <a:r>
              <a:rPr lang="en-US" b="0" dirty="0" err="1">
                <a:latin typeface="Consolas" panose="020B0609020204030204" pitchFamily="49" charset="0"/>
                <a:cs typeface="Consolas" panose="020B0609020204030204" pitchFamily="49" charset="0"/>
              </a:rPr>
              <a:t>sensoredTankAmount</a:t>
            </a:r>
            <a:r>
              <a:rPr lang="en-US" b="0" dirty="0">
                <a:latin typeface="Consolas" panose="020B0609020204030204" pitchFamily="49" charset="0"/>
                <a:cs typeface="Consolas" panose="020B0609020204030204" pitchFamily="49" charset="0"/>
              </a:rPr>
              <a:t>;</a:t>
            </a:r>
          </a:p>
          <a:p>
            <a:pPr algn="l" defTabSz="315468">
              <a:defRPr sz="1725">
                <a:solidFill>
                  <a:schemeClr val="accent3">
                    <a:hueOff val="914337"/>
                    <a:satOff val="31515"/>
                    <a:lumOff val="-30790"/>
                  </a:schemeClr>
                </a:solidFill>
                <a:latin typeface="Courier New"/>
                <a:ea typeface="Courier New"/>
                <a:cs typeface="Courier New"/>
                <a:sym typeface="Courier New"/>
              </a:defRPr>
            </a:pPr>
            <a:endParaRPr lang="en-US" altLang="ko-KR" b="0" dirty="0">
              <a:solidFill>
                <a:schemeClr val="bg1">
                  <a:lumMod val="65000"/>
                </a:schemeClr>
              </a:solidFill>
              <a:latin typeface="Consolas" panose="020B0609020204030204" pitchFamily="49" charset="0"/>
              <a:cs typeface="Consolas" panose="020B0609020204030204" pitchFamily="49" charset="0"/>
            </a:endParaRPr>
          </a:p>
          <a:p>
            <a:pPr algn="l" defTabSz="315468">
              <a:defRPr sz="1725">
                <a:solidFill>
                  <a:srgbClr val="CD1D00"/>
                </a:solidFill>
                <a:latin typeface="Courier New"/>
                <a:ea typeface="Courier New"/>
                <a:cs typeface="Courier New"/>
                <a:sym typeface="Courier New"/>
              </a:defRPr>
            </a:pPr>
            <a:r>
              <a:rPr lang="ko-KR" altLang="en-US" b="0" dirty="0">
                <a:latin typeface="Consolas" panose="020B0609020204030204" pitchFamily="49" charset="0"/>
                <a:cs typeface="Consolas" panose="020B0609020204030204" pitchFamily="49" charset="0"/>
              </a:rPr>
              <a:t>        </a:t>
            </a:r>
            <a:r>
              <a:rPr lang="en-US" b="0" dirty="0">
                <a:latin typeface="Consolas" panose="020B0609020204030204" pitchFamily="49" charset="0"/>
                <a:cs typeface="Consolas" panose="020B0609020204030204" pitchFamily="49" charset="0"/>
              </a:rPr>
              <a:t>emit </a:t>
            </a:r>
            <a:r>
              <a:rPr lang="en-US" b="0" dirty="0" err="1">
                <a:solidFill>
                  <a:srgbClr val="021994"/>
                </a:solidFill>
                <a:latin typeface="Consolas" panose="020B0609020204030204" pitchFamily="49" charset="0"/>
                <a:cs typeface="Consolas" panose="020B0609020204030204" pitchFamily="49" charset="0"/>
              </a:rPr>
              <a:t>abnormalTankCheckedEvent</a:t>
            </a:r>
            <a:r>
              <a:rPr lang="en-US" b="0" dirty="0">
                <a:latin typeface="Consolas" panose="020B0609020204030204" pitchFamily="49" charset="0"/>
                <a:cs typeface="Consolas" panose="020B0609020204030204" pitchFamily="49" charset="0"/>
              </a:rPr>
              <a:t>(</a:t>
            </a:r>
            <a:r>
              <a:rPr lang="en-US" b="0" dirty="0" err="1">
                <a:latin typeface="Consolas" panose="020B0609020204030204" pitchFamily="49" charset="0"/>
                <a:cs typeface="Consolas" panose="020B0609020204030204" pitchFamily="49" charset="0"/>
              </a:rPr>
              <a:t>gasStation</a:t>
            </a:r>
            <a:r>
              <a:rPr lang="en-US" b="0" dirty="0">
                <a:latin typeface="Consolas" panose="020B0609020204030204" pitchFamily="49" charset="0"/>
                <a:cs typeface="Consolas" panose="020B0609020204030204" pitchFamily="49" charset="0"/>
              </a:rPr>
              <a:t>, </a:t>
            </a:r>
            <a:r>
              <a:rPr lang="en-US" b="0" dirty="0" err="1">
                <a:latin typeface="Consolas" panose="020B0609020204030204" pitchFamily="49" charset="0"/>
                <a:cs typeface="Consolas" panose="020B0609020204030204" pitchFamily="49" charset="0"/>
              </a:rPr>
              <a:t>gasTankType</a:t>
            </a:r>
            <a:r>
              <a:rPr lang="en-US" b="0" dirty="0">
                <a:latin typeface="Consolas" panose="020B0609020204030204" pitchFamily="49" charset="0"/>
                <a:cs typeface="Consolas" panose="020B0609020204030204" pitchFamily="49" charset="0"/>
              </a:rPr>
              <a:t>, "Tank has higher amount of gas. Possible abnormal liquid mixing </a:t>
            </a:r>
            <a:r>
              <a:rPr lang="en-US" b="0" dirty="0" err="1">
                <a:latin typeface="Consolas" panose="020B0609020204030204" pitchFamily="49" charset="0"/>
                <a:cs typeface="Consolas" panose="020B0609020204030204" pitchFamily="49" charset="0"/>
              </a:rPr>
              <a:t>occured</a:t>
            </a:r>
            <a:r>
              <a:rPr lang="en-US" b="0" dirty="0">
                <a:latin typeface="Consolas" panose="020B0609020204030204" pitchFamily="49" charset="0"/>
                <a:cs typeface="Consolas" panose="020B0609020204030204" pitchFamily="49" charset="0"/>
              </a:rPr>
              <a:t>", </a:t>
            </a:r>
            <a:r>
              <a:rPr lang="en-US" b="0" dirty="0" err="1">
                <a:latin typeface="Consolas" panose="020B0609020204030204" pitchFamily="49" charset="0"/>
                <a:cs typeface="Consolas" panose="020B0609020204030204" pitchFamily="49" charset="0"/>
              </a:rPr>
              <a:t>maxAbnormalAmount</a:t>
            </a:r>
            <a:r>
              <a:rPr lang="en-US" b="0" dirty="0">
                <a:latin typeface="Consolas" panose="020B0609020204030204" pitchFamily="49" charset="0"/>
                <a:cs typeface="Consolas" panose="020B0609020204030204" pitchFamily="49" charset="0"/>
              </a:rPr>
              <a:t>, _</a:t>
            </a:r>
            <a:r>
              <a:rPr lang="en-US" b="0" dirty="0" err="1">
                <a:latin typeface="Consolas" panose="020B0609020204030204" pitchFamily="49" charset="0"/>
                <a:cs typeface="Consolas" panose="020B0609020204030204" pitchFamily="49" charset="0"/>
              </a:rPr>
              <a:t>identificationValue</a:t>
            </a:r>
            <a:r>
              <a:rPr lang="en-US" b="0" dirty="0">
                <a:latin typeface="Consolas" panose="020B0609020204030204" pitchFamily="49" charset="0"/>
                <a:cs typeface="Consolas" panose="020B0609020204030204" pitchFamily="49" charset="0"/>
              </a:rPr>
              <a:t> );</a:t>
            </a:r>
          </a:p>
          <a:p>
            <a:pPr lvl="1" indent="0" algn="l" defTabSz="403097">
              <a:defRPr sz="1725" b="0">
                <a:latin typeface="+mn-lt"/>
                <a:ea typeface="+mn-ea"/>
                <a:cs typeface="+mn-cs"/>
                <a:sym typeface="Helvetica Neue Medium"/>
              </a:defRPr>
            </a:pPr>
            <a:endParaRPr lang="en-US" dirty="0"/>
          </a:p>
        </p:txBody>
      </p:sp>
      <p:sp>
        <p:nvSpPr>
          <p:cNvPr id="2" name="직사각형 1"/>
          <p:cNvSpPr/>
          <p:nvPr/>
        </p:nvSpPr>
        <p:spPr>
          <a:xfrm>
            <a:off x="653067" y="4545724"/>
            <a:ext cx="12032152" cy="4377559"/>
          </a:xfrm>
          <a:prstGeom prst="rect">
            <a:avLst/>
          </a:prstGeom>
          <a:solidFill>
            <a:schemeClr val="bg1"/>
          </a:solidFill>
          <a:ln w="1905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ko-KR" alt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 name="TextBox 2"/>
          <p:cNvSpPr txBox="1"/>
          <p:nvPr/>
        </p:nvSpPr>
        <p:spPr>
          <a:xfrm>
            <a:off x="2235481" y="6069737"/>
            <a:ext cx="2500313"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ko-KR" sz="5400" b="1" i="0" u="none" strike="noStrike" cap="none" spc="0" normalizeH="0" baseline="0">
                <a:ln>
                  <a:noFill/>
                </a:ln>
                <a:solidFill>
                  <a:srgbClr val="000000"/>
                </a:solidFill>
                <a:effectLst/>
                <a:uFillTx/>
                <a:latin typeface="Helvetica Neue"/>
                <a:ea typeface="Helvetica Neue"/>
                <a:cs typeface="Helvetica Neue"/>
                <a:sym typeface="Helvetica Neue"/>
              </a:rPr>
              <a:t>100 L</a:t>
            </a:r>
            <a:endParaRPr kumimoji="0" lang="ko-KR" altLang="en-US" sz="54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8" name="TextBox 7"/>
          <p:cNvSpPr txBox="1"/>
          <p:nvPr/>
        </p:nvSpPr>
        <p:spPr>
          <a:xfrm>
            <a:off x="5311827" y="6069735"/>
            <a:ext cx="2105025"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ko-KR" sz="5400"/>
              <a:t>20</a:t>
            </a:r>
            <a:r>
              <a:rPr kumimoji="0" lang="en-US" altLang="ko-KR" sz="5400" b="1" i="0" u="none" strike="noStrike" cap="none" spc="0" normalizeH="0" baseline="0">
                <a:ln>
                  <a:noFill/>
                </a:ln>
                <a:solidFill>
                  <a:srgbClr val="000000"/>
                </a:solidFill>
                <a:effectLst/>
                <a:uFillTx/>
                <a:latin typeface="Helvetica Neue"/>
                <a:ea typeface="Helvetica Neue"/>
                <a:cs typeface="Helvetica Neue"/>
                <a:sym typeface="Helvetica Neue"/>
              </a:rPr>
              <a:t> L</a:t>
            </a:r>
            <a:endParaRPr kumimoji="0" lang="ko-KR" altLang="en-US" sz="54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9" name="TextBox 8"/>
          <p:cNvSpPr txBox="1"/>
          <p:nvPr/>
        </p:nvSpPr>
        <p:spPr>
          <a:xfrm>
            <a:off x="8587715" y="6069733"/>
            <a:ext cx="2008135"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ko-KR" sz="5400" i="0" u="none" strike="noStrike" cap="none" spc="0" normalizeH="0" baseline="0">
                <a:ln>
                  <a:noFill/>
                </a:ln>
                <a:solidFill>
                  <a:srgbClr val="0070C0"/>
                </a:solidFill>
                <a:effectLst/>
                <a:uFillTx/>
                <a:latin typeface="Helvetica Neue"/>
                <a:ea typeface="Helvetica Neue"/>
                <a:cs typeface="Helvetica Neue"/>
                <a:sym typeface="Helvetica Neue"/>
              </a:rPr>
              <a:t>80 L</a:t>
            </a:r>
            <a:endParaRPr kumimoji="0" lang="ko-KR" altLang="en-US" sz="5400" i="0" u="none" strike="noStrike" cap="none" spc="0" normalizeH="0" baseline="0">
              <a:ln>
                <a:noFill/>
              </a:ln>
              <a:solidFill>
                <a:srgbClr val="0070C0"/>
              </a:solidFill>
              <a:effectLst/>
              <a:uFillTx/>
              <a:latin typeface="Helvetica Neue"/>
              <a:ea typeface="Helvetica Neue"/>
              <a:cs typeface="Helvetica Neue"/>
              <a:sym typeface="Helvetica Neue"/>
            </a:endParaRPr>
          </a:p>
        </p:txBody>
      </p:sp>
      <p:sp>
        <p:nvSpPr>
          <p:cNvPr id="10" name="TextBox 9"/>
          <p:cNvSpPr txBox="1"/>
          <p:nvPr/>
        </p:nvSpPr>
        <p:spPr>
          <a:xfrm>
            <a:off x="7475944" y="6069737"/>
            <a:ext cx="639357"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ko-KR" sz="5400"/>
              <a:t>=</a:t>
            </a:r>
            <a:endParaRPr kumimoji="0" lang="ko-KR" altLang="en-US" sz="54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11" name="TextBox 10"/>
          <p:cNvSpPr txBox="1"/>
          <p:nvPr/>
        </p:nvSpPr>
        <p:spPr>
          <a:xfrm>
            <a:off x="4404193" y="6069734"/>
            <a:ext cx="111177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ko-KR" sz="5400"/>
              <a:t>-</a:t>
            </a:r>
            <a:endParaRPr kumimoji="0" lang="ko-KR" altLang="en-US" sz="54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6" name="TextBox 5"/>
          <p:cNvSpPr txBox="1"/>
          <p:nvPr/>
        </p:nvSpPr>
        <p:spPr>
          <a:xfrm>
            <a:off x="1538708" y="7181823"/>
            <a:ext cx="389385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ko-KR" altLang="en-US" sz="2000"/>
              <a:t>주유 전 탱크내 경유 잔여량</a:t>
            </a:r>
            <a:endParaRPr kumimoji="0" lang="ko-KR" altLang="en-US" sz="2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14" name="TextBox 13"/>
          <p:cNvSpPr txBox="1"/>
          <p:nvPr/>
        </p:nvSpPr>
        <p:spPr>
          <a:xfrm>
            <a:off x="5649531" y="7171256"/>
            <a:ext cx="1358705"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ko-KR" altLang="en-US" sz="2000"/>
              <a:t>주유한 양</a:t>
            </a:r>
            <a:endParaRPr kumimoji="0" lang="ko-KR" altLang="en-US" sz="24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15" name="TextBox 14"/>
          <p:cNvSpPr txBox="1"/>
          <p:nvPr/>
        </p:nvSpPr>
        <p:spPr>
          <a:xfrm>
            <a:off x="7644853" y="7181822"/>
            <a:ext cx="389385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ko-KR" altLang="en-US" sz="2000"/>
              <a:t>주유 후 탱크 내 경유 잔여량</a:t>
            </a:r>
            <a:endParaRPr kumimoji="0" lang="ko-KR" altLang="en-US" sz="2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16" name="TextBox 15"/>
          <p:cNvSpPr txBox="1"/>
          <p:nvPr/>
        </p:nvSpPr>
        <p:spPr>
          <a:xfrm>
            <a:off x="8586304" y="6076803"/>
            <a:ext cx="2008135"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ko-KR" sz="5400">
                <a:solidFill>
                  <a:srgbClr val="FF0000"/>
                </a:solidFill>
              </a:rPr>
              <a:t>9</a:t>
            </a:r>
            <a:r>
              <a:rPr kumimoji="0" lang="en-US" altLang="ko-KR" sz="5400" i="0" u="none" strike="noStrike" cap="none" spc="0" normalizeH="0" baseline="0">
                <a:ln>
                  <a:noFill/>
                </a:ln>
                <a:solidFill>
                  <a:srgbClr val="FF0000"/>
                </a:solidFill>
                <a:effectLst/>
                <a:uFillTx/>
                <a:latin typeface="Helvetica Neue"/>
                <a:ea typeface="Helvetica Neue"/>
                <a:cs typeface="Helvetica Neue"/>
                <a:sym typeface="Helvetica Neue"/>
              </a:rPr>
              <a:t>0 L</a:t>
            </a:r>
            <a:endParaRPr kumimoji="0" lang="ko-KR" altLang="en-US" sz="5400" i="0" u="none" strike="noStrike" cap="none" spc="0" normalizeH="0" baseline="0">
              <a:ln>
                <a:noFill/>
              </a:ln>
              <a:solidFill>
                <a:srgbClr val="FF0000"/>
              </a:solidFill>
              <a:effectLst/>
              <a:uFillTx/>
              <a:latin typeface="Helvetica Neue"/>
              <a:ea typeface="Helvetica Neue"/>
              <a:cs typeface="Helvetica Neue"/>
              <a:sym typeface="Helvetica Neue"/>
            </a:endParaRPr>
          </a:p>
        </p:txBody>
      </p:sp>
      <p:sp>
        <p:nvSpPr>
          <p:cNvPr id="18" name="TextBox 17"/>
          <p:cNvSpPr txBox="1"/>
          <p:nvPr/>
        </p:nvSpPr>
        <p:spPr>
          <a:xfrm>
            <a:off x="8487702" y="5278188"/>
            <a:ext cx="2008135"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ko-KR" sz="4400">
                <a:solidFill>
                  <a:srgbClr val="FF0000"/>
                </a:solidFill>
              </a:rPr>
              <a:t>10</a:t>
            </a:r>
            <a:r>
              <a:rPr kumimoji="0" lang="en-US" altLang="ko-KR" sz="4400" i="0" u="none" strike="noStrike" cap="none" spc="0" normalizeH="0" baseline="0">
                <a:ln>
                  <a:noFill/>
                </a:ln>
                <a:solidFill>
                  <a:srgbClr val="FF0000"/>
                </a:solidFill>
                <a:effectLst/>
                <a:uFillTx/>
                <a:sym typeface="Helvetica Neue"/>
              </a:rPr>
              <a:t> L</a:t>
            </a:r>
            <a:endParaRPr kumimoji="0" lang="ko-KR" altLang="en-US" sz="4400" i="0" u="none" strike="noStrike" cap="none" spc="0" normalizeH="0" baseline="0">
              <a:ln>
                <a:noFill/>
              </a:ln>
              <a:solidFill>
                <a:srgbClr val="FF0000"/>
              </a:solidFill>
              <a:effectLst/>
              <a:uFillTx/>
              <a:sym typeface="Helvetica Neue"/>
            </a:endParaRPr>
          </a:p>
        </p:txBody>
      </p:sp>
      <p:sp>
        <p:nvSpPr>
          <p:cNvPr id="19" name="TextBox 18"/>
          <p:cNvSpPr txBox="1"/>
          <p:nvPr/>
        </p:nvSpPr>
        <p:spPr>
          <a:xfrm>
            <a:off x="10056391" y="5508559"/>
            <a:ext cx="231099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ko-KR" altLang="en-US"/>
              <a:t>초과 이상 발생</a:t>
            </a:r>
            <a:endParaRPr kumimoji="0" lang="ko-KR" altLang="en-US" b="1" i="0" u="none" strike="noStrike" cap="none" spc="0" normalizeH="0" baseline="0">
              <a:ln>
                <a:noFill/>
              </a:ln>
              <a:solidFill>
                <a:srgbClr val="000000"/>
              </a:solidFill>
              <a:effectLst/>
              <a:uFillTx/>
              <a:sym typeface="Helvetica Neue"/>
            </a:endParaRPr>
          </a:p>
        </p:txBody>
      </p:sp>
    </p:spTree>
    <p:extLst>
      <p:ext uri="{BB962C8B-B14F-4D97-AF65-F5344CB8AC3E}">
        <p14:creationId xmlns:p14="http://schemas.microsoft.com/office/powerpoint/2010/main" val="12199995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1000"/>
                                        <p:tgtEl>
                                          <p:spTgt spid="18"/>
                                        </p:tgtEl>
                                      </p:cBhvr>
                                    </p:animEffect>
                                    <p:anim calcmode="lin" valueType="num">
                                      <p:cBhvr>
                                        <p:cTn id="44" dur="1000" fill="hold"/>
                                        <p:tgtEl>
                                          <p:spTgt spid="18"/>
                                        </p:tgtEl>
                                        <p:attrNameLst>
                                          <p:attrName>ppt_x</p:attrName>
                                        </p:attrNameLst>
                                      </p:cBhvr>
                                      <p:tavLst>
                                        <p:tav tm="0">
                                          <p:val>
                                            <p:strVal val="#ppt_x"/>
                                          </p:val>
                                        </p:tav>
                                        <p:tav tm="100000">
                                          <p:val>
                                            <p:strVal val="#ppt_x"/>
                                          </p:val>
                                        </p:tav>
                                      </p:tavLst>
                                    </p:anim>
                                    <p:anim calcmode="lin" valueType="num">
                                      <p:cBhvr>
                                        <p:cTn id="4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9"/>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grpId="1" nodeType="clickEffect">
                                  <p:stCondLst>
                                    <p:cond delay="0"/>
                                  </p:stCondLst>
                                  <p:childTnLst>
                                    <p:set>
                                      <p:cBhvr>
                                        <p:cTn id="53" dur="1" fill="hold">
                                          <p:stCondLst>
                                            <p:cond delay="0"/>
                                          </p:stCondLst>
                                        </p:cTn>
                                        <p:tgtEl>
                                          <p:spTgt spid="6"/>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14"/>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15"/>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3"/>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11"/>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8"/>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10"/>
                                        </p:tgtEl>
                                        <p:attrNameLst>
                                          <p:attrName>style.visibility</p:attrName>
                                        </p:attrNameLst>
                                      </p:cBhvr>
                                      <p:to>
                                        <p:strVal val="hidden"/>
                                      </p:to>
                                    </p:set>
                                  </p:childTnLst>
                                </p:cTn>
                              </p:par>
                              <p:par>
                                <p:cTn id="66" presetID="1" presetClass="exit" presetSubtype="0" fill="hold" grpId="2" nodeType="withEffect">
                                  <p:stCondLst>
                                    <p:cond delay="0"/>
                                  </p:stCondLst>
                                  <p:childTnLst>
                                    <p:set>
                                      <p:cBhvr>
                                        <p:cTn id="67" dur="1" fill="hold">
                                          <p:stCondLst>
                                            <p:cond delay="0"/>
                                          </p:stCondLst>
                                        </p:cTn>
                                        <p:tgtEl>
                                          <p:spTgt spid="9"/>
                                        </p:tgtEl>
                                        <p:attrNameLst>
                                          <p:attrName>style.visibility</p:attrName>
                                        </p:attrNameLst>
                                      </p:cBhvr>
                                      <p:to>
                                        <p:strVal val="hidden"/>
                                      </p:to>
                                    </p:set>
                                  </p:childTnLst>
                                </p:cTn>
                              </p:par>
                              <p:par>
                                <p:cTn id="68" presetID="1" presetClass="exit" presetSubtype="0" fill="hold" grpId="1" nodeType="withEffect">
                                  <p:stCondLst>
                                    <p:cond delay="0"/>
                                  </p:stCondLst>
                                  <p:childTnLst>
                                    <p:set>
                                      <p:cBhvr>
                                        <p:cTn id="69" dur="1" fill="hold">
                                          <p:stCondLst>
                                            <p:cond delay="0"/>
                                          </p:stCondLst>
                                        </p:cTn>
                                        <p:tgtEl>
                                          <p:spTgt spid="16"/>
                                        </p:tgtEl>
                                        <p:attrNameLst>
                                          <p:attrName>style.visibility</p:attrName>
                                        </p:attrNameLst>
                                      </p:cBhvr>
                                      <p:to>
                                        <p:strVal val="hidden"/>
                                      </p:to>
                                    </p:set>
                                  </p:childTnLst>
                                </p:cTn>
                              </p:par>
                              <p:par>
                                <p:cTn id="70" presetID="1" presetClass="exit" presetSubtype="0" fill="hold" grpId="1" nodeType="withEffect">
                                  <p:stCondLst>
                                    <p:cond delay="0"/>
                                  </p:stCondLst>
                                  <p:childTnLst>
                                    <p:set>
                                      <p:cBhvr>
                                        <p:cTn id="71" dur="1" fill="hold">
                                          <p:stCondLst>
                                            <p:cond delay="0"/>
                                          </p:stCondLst>
                                        </p:cTn>
                                        <p:tgtEl>
                                          <p:spTgt spid="18"/>
                                        </p:tgtEl>
                                        <p:attrNameLst>
                                          <p:attrName>style.visibility</p:attrName>
                                        </p:attrNameLst>
                                      </p:cBhvr>
                                      <p:to>
                                        <p:strVal val="hidden"/>
                                      </p:to>
                                    </p:set>
                                  </p:childTnLst>
                                </p:cTn>
                              </p:par>
                              <p:par>
                                <p:cTn id="72" presetID="1" presetClass="exit" presetSubtype="0" fill="hold" grpId="1" nodeType="withEffect">
                                  <p:stCondLst>
                                    <p:cond delay="0"/>
                                  </p:stCondLst>
                                  <p:childTnLst>
                                    <p:set>
                                      <p:cBhvr>
                                        <p:cTn id="73" dur="1" fill="hold">
                                          <p:stCondLst>
                                            <p:cond delay="0"/>
                                          </p:stCondLst>
                                        </p:cTn>
                                        <p:tgtEl>
                                          <p:spTgt spid="19"/>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0" nodeType="clickEffect">
                                  <p:stCondLst>
                                    <p:cond delay="0"/>
                                  </p:stCondLst>
                                  <p:childTnLst>
                                    <p:set>
                                      <p:cBhvr>
                                        <p:cTn id="77"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3" grpId="1"/>
      <p:bldP spid="8" grpId="0"/>
      <p:bldP spid="8" grpId="1"/>
      <p:bldP spid="9" grpId="0"/>
      <p:bldP spid="9" grpId="1"/>
      <p:bldP spid="9" grpId="2"/>
      <p:bldP spid="10" grpId="0"/>
      <p:bldP spid="10" grpId="1"/>
      <p:bldP spid="11" grpId="0"/>
      <p:bldP spid="11" grpId="1"/>
      <p:bldP spid="6" grpId="0"/>
      <p:bldP spid="6" grpId="1"/>
      <p:bldP spid="14" grpId="0"/>
      <p:bldP spid="14" grpId="1"/>
      <p:bldP spid="15" grpId="0"/>
      <p:bldP spid="15" grpId="1"/>
      <p:bldP spid="16" grpId="0"/>
      <p:bldP spid="16" grpId="1"/>
      <p:bldP spid="18" grpId="0"/>
      <p:bldP spid="18" grpId="1"/>
      <p:bldP spid="19" grpId="0"/>
      <p:bldP spid="19"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lide Number"/>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latin typeface="Helvetica Neue Thin"/>
                <a:ea typeface="Helvetica Neue Thin"/>
                <a:cs typeface="Helvetica Neue Thin"/>
                <a:sym typeface="Helvetica Neue Thin"/>
              </a:defRPr>
            </a:lvl1pPr>
          </a:lstStyle>
          <a:p>
            <a:fld id="{86CB4B4D-7CA3-9044-876B-883B54F8677D}" type="slidenum">
              <a:t>29</a:t>
            </a:fld>
            <a:endParaRPr/>
          </a:p>
        </p:txBody>
      </p:sp>
      <p:sp>
        <p:nvSpPr>
          <p:cNvPr id="289" name="예외 상황 처리 - 2"/>
          <p:cNvSpPr txBox="1"/>
          <p:nvPr/>
        </p:nvSpPr>
        <p:spPr>
          <a:xfrm>
            <a:off x="1270000" y="625582"/>
            <a:ext cx="10464800" cy="10382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4000" b="0">
                <a:latin typeface="+mn-lt"/>
                <a:ea typeface="+mn-ea"/>
                <a:cs typeface="+mn-cs"/>
                <a:sym typeface="Helvetica Neue Medium"/>
              </a:defRPr>
            </a:lvl1pPr>
          </a:lstStyle>
          <a:p>
            <a:r>
              <a:rPr dirty="0" err="1"/>
              <a:t>예외</a:t>
            </a:r>
            <a:r>
              <a:rPr dirty="0"/>
              <a:t> </a:t>
            </a:r>
            <a:r>
              <a:rPr dirty="0" err="1"/>
              <a:t>상황</a:t>
            </a:r>
            <a:r>
              <a:rPr dirty="0"/>
              <a:t> </a:t>
            </a:r>
            <a:r>
              <a:rPr dirty="0" err="1"/>
              <a:t>처리</a:t>
            </a:r>
            <a:r>
              <a:rPr lang="en-US" altLang="ko-KR" dirty="0"/>
              <a:t>(2)</a:t>
            </a:r>
            <a:r>
              <a:rPr dirty="0"/>
              <a:t> </a:t>
            </a:r>
            <a:r>
              <a:rPr lang="en-US" dirty="0"/>
              <a:t>–</a:t>
            </a:r>
            <a:r>
              <a:rPr dirty="0"/>
              <a:t> </a:t>
            </a:r>
            <a:r>
              <a:rPr lang="ko-KR" altLang="en-US" dirty="0">
                <a:solidFill>
                  <a:srgbClr val="FF0000"/>
                </a:solidFill>
              </a:rPr>
              <a:t>불법적인 기름 추출</a:t>
            </a:r>
            <a:endParaRPr dirty="0">
              <a:solidFill>
                <a:srgbClr val="FF0000"/>
              </a:solidFill>
            </a:endParaRPr>
          </a:p>
        </p:txBody>
      </p:sp>
      <p:sp>
        <p:nvSpPr>
          <p:cNvPr id="290" name="주유 전 측정한  탱크 내 경유 잔여량: R…"/>
          <p:cNvSpPr txBox="1"/>
          <p:nvPr/>
        </p:nvSpPr>
        <p:spPr>
          <a:xfrm>
            <a:off x="486324" y="2035516"/>
            <a:ext cx="12032152" cy="1842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algn="l" defTabSz="403097">
              <a:defRPr sz="1725" b="0">
                <a:latin typeface="+mn-lt"/>
                <a:ea typeface="+mn-ea"/>
                <a:cs typeface="+mn-cs"/>
                <a:sym typeface="Helvetica Neue Medium"/>
              </a:defRPr>
            </a:pPr>
            <a:r>
              <a:rPr dirty="0">
                <a:solidFill>
                  <a:schemeClr val="accent5">
                    <a:hueOff val="-82419"/>
                    <a:satOff val="-9513"/>
                    <a:lumOff val="-16343"/>
                  </a:schemeClr>
                </a:solidFill>
              </a:rPr>
              <a:t>2. </a:t>
            </a:r>
            <a:r>
              <a:rPr lang="ko-KR" altLang="en-US" sz="1725" b="0" dirty="0">
                <a:solidFill>
                  <a:schemeClr val="accent5">
                    <a:hueOff val="-82419"/>
                    <a:satOff val="-9513"/>
                    <a:lumOff val="-16343"/>
                  </a:schemeClr>
                </a:solidFill>
                <a:sym typeface="Helvetica Neue Medium"/>
              </a:rPr>
              <a:t>주유 전 측정한 탱크내 경유 </a:t>
            </a:r>
            <a:r>
              <a:rPr lang="ko-KR" altLang="en-US" sz="1725" b="0" dirty="0" err="1">
                <a:solidFill>
                  <a:schemeClr val="accent5">
                    <a:hueOff val="-82419"/>
                    <a:satOff val="-9513"/>
                    <a:lumOff val="-16343"/>
                  </a:schemeClr>
                </a:solidFill>
                <a:sym typeface="Helvetica Neue Medium"/>
              </a:rPr>
              <a:t>잔여량</a:t>
            </a:r>
            <a:r>
              <a:rPr lang="ko-KR" altLang="en-US" sz="1725" b="0" dirty="0">
                <a:solidFill>
                  <a:schemeClr val="accent5">
                    <a:hueOff val="-82419"/>
                    <a:satOff val="-9513"/>
                    <a:lumOff val="-16343"/>
                  </a:schemeClr>
                </a:solidFill>
                <a:sym typeface="Helvetica Neue Medium"/>
              </a:rPr>
              <a:t> </a:t>
            </a:r>
            <a:r>
              <a:rPr lang="en-US" altLang="ko-KR" sz="1725" b="0" dirty="0">
                <a:solidFill>
                  <a:schemeClr val="accent5">
                    <a:hueOff val="-82419"/>
                    <a:satOff val="-9513"/>
                    <a:lumOff val="-16343"/>
                  </a:schemeClr>
                </a:solidFill>
                <a:sym typeface="Helvetica Neue Medium"/>
              </a:rPr>
              <a:t>&lt; </a:t>
            </a:r>
            <a:r>
              <a:rPr lang="ko-KR" altLang="en-US" sz="1725" b="0" dirty="0" err="1">
                <a:solidFill>
                  <a:schemeClr val="accent5">
                    <a:hueOff val="-82419"/>
                    <a:satOff val="-9513"/>
                    <a:lumOff val="-16343"/>
                  </a:schemeClr>
                </a:solidFill>
                <a:sym typeface="Helvetica Neue Medium"/>
              </a:rPr>
              <a:t>주유량</a:t>
            </a:r>
            <a:r>
              <a:rPr lang="ko-KR" altLang="en-US" sz="1725" b="0" dirty="0">
                <a:solidFill>
                  <a:schemeClr val="accent5">
                    <a:hueOff val="-82419"/>
                    <a:satOff val="-9513"/>
                    <a:lumOff val="-16343"/>
                  </a:schemeClr>
                </a:solidFill>
                <a:sym typeface="Helvetica Neue Medium"/>
              </a:rPr>
              <a:t> </a:t>
            </a:r>
            <a:r>
              <a:rPr lang="en-US" altLang="ko-KR" sz="1725" b="0" dirty="0">
                <a:solidFill>
                  <a:schemeClr val="accent5">
                    <a:hueOff val="-82419"/>
                    <a:satOff val="-9513"/>
                    <a:lumOff val="-16343"/>
                  </a:schemeClr>
                </a:solidFill>
                <a:sym typeface="Helvetica Neue Medium"/>
              </a:rPr>
              <a:t>+ </a:t>
            </a:r>
            <a:r>
              <a:rPr lang="ko-KR" altLang="en-US" sz="1725" b="0" dirty="0">
                <a:solidFill>
                  <a:schemeClr val="accent5">
                    <a:hueOff val="-82419"/>
                    <a:satOff val="-9513"/>
                    <a:lumOff val="-16343"/>
                  </a:schemeClr>
                </a:solidFill>
                <a:sym typeface="Helvetica Neue Medium"/>
              </a:rPr>
              <a:t>주유 후 탱크 내 경유 </a:t>
            </a:r>
            <a:r>
              <a:rPr lang="ko-KR" altLang="en-US" sz="1725" b="0" dirty="0" err="1">
                <a:solidFill>
                  <a:schemeClr val="accent5">
                    <a:hueOff val="-82419"/>
                    <a:satOff val="-9513"/>
                    <a:lumOff val="-16343"/>
                  </a:schemeClr>
                </a:solidFill>
                <a:sym typeface="Helvetica Neue Medium"/>
              </a:rPr>
              <a:t>잔여량</a:t>
            </a:r>
            <a:r>
              <a:rPr lang="ko-KR" altLang="en-US" sz="1725" b="0" dirty="0">
                <a:solidFill>
                  <a:schemeClr val="accent5">
                    <a:hueOff val="-82419"/>
                    <a:satOff val="-9513"/>
                    <a:lumOff val="-16343"/>
                  </a:schemeClr>
                </a:solidFill>
                <a:sym typeface="Helvetica Neue Medium"/>
              </a:rPr>
              <a:t>  </a:t>
            </a:r>
            <a:r>
              <a:rPr lang="en-US" altLang="ko-KR" sz="1725" b="0" dirty="0">
                <a:solidFill>
                  <a:schemeClr val="accent5">
                    <a:hueOff val="-82419"/>
                    <a:satOff val="-9513"/>
                    <a:lumOff val="-16343"/>
                  </a:schemeClr>
                </a:solidFill>
                <a:sym typeface="Helvetica Neue Medium"/>
              </a:rPr>
              <a:t>(</a:t>
            </a:r>
            <a:r>
              <a:rPr lang="ko-KR" altLang="en-US" sz="1725" b="0" dirty="0">
                <a:solidFill>
                  <a:schemeClr val="accent5">
                    <a:hueOff val="-82419"/>
                    <a:satOff val="-9513"/>
                    <a:lumOff val="-16343"/>
                  </a:schemeClr>
                </a:solidFill>
                <a:sym typeface="Helvetica Neue Medium"/>
              </a:rPr>
              <a:t>오차 범위 적용</a:t>
            </a:r>
            <a:r>
              <a:rPr lang="en-US" altLang="ko-KR" sz="1725" b="0" dirty="0">
                <a:solidFill>
                  <a:schemeClr val="accent5">
                    <a:hueOff val="-82419"/>
                    <a:satOff val="-9513"/>
                    <a:lumOff val="-16343"/>
                  </a:schemeClr>
                </a:solidFill>
                <a:sym typeface="Helvetica Neue Medium"/>
              </a:rPr>
              <a:t>)</a:t>
            </a:r>
          </a:p>
          <a:p>
            <a:pPr algn="l" defTabSz="403097">
              <a:defRPr sz="1725" b="0">
                <a:latin typeface="+mn-lt"/>
                <a:ea typeface="+mn-ea"/>
                <a:cs typeface="+mn-cs"/>
                <a:sym typeface="Helvetica Neue Medium"/>
              </a:defRPr>
            </a:pPr>
            <a:endParaRPr dirty="0">
              <a:solidFill>
                <a:schemeClr val="accent5">
                  <a:hueOff val="-82419"/>
                  <a:satOff val="-9513"/>
                  <a:lumOff val="-16343"/>
                </a:schemeClr>
              </a:solidFill>
            </a:endParaRPr>
          </a:p>
          <a:p>
            <a:pPr lvl="1" indent="0" algn="l" defTabSz="403097">
              <a:defRPr sz="1725" b="0">
                <a:latin typeface="+mn-lt"/>
                <a:ea typeface="+mn-ea"/>
                <a:cs typeface="+mn-cs"/>
                <a:sym typeface="Helvetica Neue Medium"/>
              </a:defRPr>
            </a:pPr>
            <a:r>
              <a:rPr lang="ko-KR" altLang="en-US" sz="1725" b="0" dirty="0">
                <a:sym typeface="Helvetica Neue Medium"/>
              </a:rPr>
              <a:t>주유 전 탱크내 경유 </a:t>
            </a:r>
            <a:r>
              <a:rPr lang="ko-KR" altLang="en-US" sz="1725" b="0" dirty="0" err="1">
                <a:sym typeface="Helvetica Neue Medium"/>
              </a:rPr>
              <a:t>잔여량이</a:t>
            </a:r>
            <a:r>
              <a:rPr lang="en-US" sz="1725" b="0" dirty="0">
                <a:sym typeface="Helvetica Neue Medium"/>
              </a:rPr>
              <a:t> 100L, </a:t>
            </a:r>
            <a:r>
              <a:rPr lang="ko-KR" altLang="en-US" sz="1725" b="0" dirty="0" err="1">
                <a:sym typeface="Helvetica Neue Medium"/>
              </a:rPr>
              <a:t>주유량이</a:t>
            </a:r>
            <a:r>
              <a:rPr lang="en-US" sz="1725" b="0" dirty="0">
                <a:sym typeface="Helvetica Neue Medium"/>
              </a:rPr>
              <a:t> 20L</a:t>
            </a:r>
            <a:r>
              <a:rPr lang="ko-KR" altLang="en-US" sz="1725" b="0" dirty="0">
                <a:sym typeface="Helvetica Neue Medium"/>
              </a:rPr>
              <a:t>인 상태에서 주유 후 탱크 내 경유 </a:t>
            </a:r>
            <a:r>
              <a:rPr lang="ko-KR" altLang="en-US" sz="1725" b="0" dirty="0" err="1">
                <a:sym typeface="Helvetica Neue Medium"/>
              </a:rPr>
              <a:t>잔여량이</a:t>
            </a:r>
            <a:r>
              <a:rPr lang="ko-KR" altLang="en-US" sz="1725" b="0" dirty="0">
                <a:sym typeface="Helvetica Neue Medium"/>
              </a:rPr>
              <a:t> </a:t>
            </a:r>
            <a:r>
              <a:rPr lang="en-US" altLang="ko-KR" sz="1725" b="0" dirty="0">
                <a:sym typeface="Helvetica Neue Medium"/>
              </a:rPr>
              <a:t>70</a:t>
            </a:r>
            <a:r>
              <a:rPr lang="en-US" sz="1725" b="0" dirty="0">
                <a:sym typeface="Helvetica Neue Medium"/>
              </a:rPr>
              <a:t>L</a:t>
            </a:r>
            <a:r>
              <a:rPr lang="ko-KR" altLang="en-US" sz="1725" b="0" dirty="0">
                <a:sym typeface="Helvetica Neue Medium"/>
              </a:rPr>
              <a:t>인 상황을 생각해보자</a:t>
            </a:r>
            <a:r>
              <a:rPr lang="en-US" altLang="ko-KR" sz="1725" b="0" dirty="0">
                <a:sym typeface="Helvetica Neue Medium"/>
              </a:rPr>
              <a:t>.</a:t>
            </a:r>
            <a:r>
              <a:rPr lang="ko-KR" altLang="en-US" sz="1725" b="0" dirty="0">
                <a:sym typeface="Helvetica Neue Medium"/>
              </a:rPr>
              <a:t> 원래 주유 후에 탱크 내 경유 </a:t>
            </a:r>
            <a:r>
              <a:rPr lang="ko-KR" altLang="en-US" sz="1725" b="0" dirty="0" err="1">
                <a:sym typeface="Helvetica Neue Medium"/>
              </a:rPr>
              <a:t>잔여량은</a:t>
            </a:r>
            <a:r>
              <a:rPr lang="ko-KR" altLang="en-US" sz="1725" b="0" dirty="0">
                <a:sym typeface="Helvetica Neue Medium"/>
              </a:rPr>
              <a:t> </a:t>
            </a:r>
            <a:r>
              <a:rPr lang="en-US" altLang="ko-KR" sz="1725" b="0" dirty="0">
                <a:sym typeface="Helvetica Neue Medium"/>
              </a:rPr>
              <a:t>80</a:t>
            </a:r>
            <a:r>
              <a:rPr lang="en-US" sz="1725" b="0" dirty="0">
                <a:sym typeface="Helvetica Neue Medium"/>
              </a:rPr>
              <a:t>L</a:t>
            </a:r>
            <a:r>
              <a:rPr lang="ko-KR" altLang="en-US" sz="1725" b="0" dirty="0">
                <a:sym typeface="Helvetica Neue Medium"/>
              </a:rPr>
              <a:t>여야 하지만 </a:t>
            </a:r>
            <a:r>
              <a:rPr lang="en-US" altLang="ko-KR" sz="1725" b="0" dirty="0">
                <a:sym typeface="Helvetica Neue Medium"/>
              </a:rPr>
              <a:t>70L</a:t>
            </a:r>
            <a:r>
              <a:rPr lang="ko-KR" altLang="en-US" sz="1725" b="0" dirty="0">
                <a:sym typeface="Helvetica Neue Medium"/>
              </a:rPr>
              <a:t>로 </a:t>
            </a:r>
            <a:r>
              <a:rPr lang="en-US" altLang="ko-KR" sz="1725" b="0" dirty="0">
                <a:sym typeface="Helvetica Neue Medium"/>
              </a:rPr>
              <a:t>10</a:t>
            </a:r>
            <a:r>
              <a:rPr lang="en-US" sz="1725" b="0" dirty="0">
                <a:sym typeface="Helvetica Neue Medium"/>
              </a:rPr>
              <a:t>L</a:t>
            </a:r>
            <a:r>
              <a:rPr lang="ko-KR" altLang="en-US" sz="1725" b="0" dirty="0">
                <a:sym typeface="Helvetica Neue Medium"/>
              </a:rPr>
              <a:t>가 부족한 상황이다</a:t>
            </a:r>
            <a:r>
              <a:rPr lang="en-US" altLang="ko-KR" sz="1725" b="0" dirty="0">
                <a:sym typeface="Helvetica Neue Medium"/>
              </a:rPr>
              <a:t>.</a:t>
            </a:r>
            <a:r>
              <a:rPr lang="ko-KR" altLang="en-US" sz="1725" b="0" dirty="0">
                <a:sym typeface="Helvetica Neue Medium"/>
              </a:rPr>
              <a:t> 주유기 이외의 방법으로 기름이 </a:t>
            </a:r>
            <a:r>
              <a:rPr lang="ko-KR" altLang="en-US" sz="1725" b="0" dirty="0" err="1">
                <a:sym typeface="Helvetica Neue Medium"/>
              </a:rPr>
              <a:t>빠져나갔으므로</a:t>
            </a:r>
            <a:r>
              <a:rPr lang="ko-KR" altLang="en-US" sz="1725" b="0" dirty="0">
                <a:sym typeface="Helvetica Neue Medium"/>
              </a:rPr>
              <a:t> 비정상적인 기름 유출이 일어났다는 것을 알 수 있다</a:t>
            </a:r>
            <a:r>
              <a:rPr lang="en-US" altLang="ko-KR" sz="1725" b="0" dirty="0">
                <a:sym typeface="Helvetica Neue Medium"/>
              </a:rPr>
              <a:t>.</a:t>
            </a:r>
          </a:p>
        </p:txBody>
      </p:sp>
      <p:sp>
        <p:nvSpPr>
          <p:cNvPr id="5" name="주유 전 측정한  탱크 내 경유 잔여량: R…">
            <a:extLst>
              <a:ext uri="{FF2B5EF4-FFF2-40B4-BE49-F238E27FC236}">
                <a16:creationId xmlns:a16="http://schemas.microsoft.com/office/drawing/2014/main" id="{0CBDC9D1-835A-174C-A1EF-951AC250B3A4}"/>
              </a:ext>
            </a:extLst>
          </p:cNvPr>
          <p:cNvSpPr txBox="1"/>
          <p:nvPr/>
        </p:nvSpPr>
        <p:spPr>
          <a:xfrm>
            <a:off x="482937" y="4250014"/>
            <a:ext cx="12032152" cy="4377559"/>
          </a:xfrm>
          <a:prstGeom prst="rect">
            <a:avLst/>
          </a:prstGeom>
          <a:ln w="127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lvl="1" indent="0" algn="l" defTabSz="403097">
              <a:defRPr sz="1725" b="0">
                <a:latin typeface="+mn-lt"/>
                <a:ea typeface="+mn-ea"/>
                <a:cs typeface="+mn-cs"/>
                <a:sym typeface="Helvetica Neue Medium"/>
              </a:defRPr>
            </a:pPr>
            <a:r>
              <a:rPr lang="en-US" sz="1725" b="0" dirty="0">
                <a:latin typeface="Consolas" panose="020B0609020204030204" pitchFamily="49" charset="0"/>
                <a:cs typeface="Consolas" panose="020B0609020204030204" pitchFamily="49" charset="0"/>
                <a:sym typeface="Helvetica Neue Medium"/>
              </a:rPr>
              <a:t>    uint256 </a:t>
            </a:r>
            <a:r>
              <a:rPr lang="en-US" sz="1725" b="0" dirty="0" err="1">
                <a:latin typeface="Consolas" panose="020B0609020204030204" pitchFamily="49" charset="0"/>
                <a:cs typeface="Consolas" panose="020B0609020204030204" pitchFamily="49" charset="0"/>
                <a:sym typeface="Helvetica Neue Medium"/>
              </a:rPr>
              <a:t>inputFuelAmount</a:t>
            </a:r>
            <a:r>
              <a:rPr lang="en-US" sz="1725" b="0" dirty="0">
                <a:latin typeface="Consolas" panose="020B0609020204030204" pitchFamily="49" charset="0"/>
                <a:cs typeface="Consolas" panose="020B0609020204030204" pitchFamily="49" charset="0"/>
                <a:sym typeface="Helvetica Neue Medium"/>
              </a:rPr>
              <a:t> = _</a:t>
            </a:r>
            <a:r>
              <a:rPr lang="en-US" sz="1725" b="0" dirty="0" err="1">
                <a:latin typeface="Consolas" panose="020B0609020204030204" pitchFamily="49" charset="0"/>
                <a:cs typeface="Consolas" panose="020B0609020204030204" pitchFamily="49" charset="0"/>
                <a:sym typeface="Helvetica Neue Medium"/>
              </a:rPr>
              <a:t>sensoredTankAmount.</a:t>
            </a:r>
            <a:r>
              <a:rPr lang="en-US" sz="1725" b="0" dirty="0" err="1">
                <a:solidFill>
                  <a:srgbClr val="021994"/>
                </a:solidFill>
                <a:latin typeface="Consolas" panose="020B0609020204030204" pitchFamily="49" charset="0"/>
                <a:cs typeface="Consolas" panose="020B0609020204030204" pitchFamily="49" charset="0"/>
                <a:sym typeface="Helvetica Neue Medium"/>
              </a:rPr>
              <a:t>add</a:t>
            </a:r>
            <a:r>
              <a:rPr lang="en-US" sz="1725" b="0" dirty="0">
                <a:latin typeface="Consolas" panose="020B0609020204030204" pitchFamily="49" charset="0"/>
                <a:cs typeface="Consolas" panose="020B0609020204030204" pitchFamily="49" charset="0"/>
                <a:sym typeface="Helvetica Neue Medium"/>
              </a:rPr>
              <a:t>(_</a:t>
            </a:r>
            <a:r>
              <a:rPr lang="en-US" sz="1725" b="0" dirty="0" err="1">
                <a:latin typeface="Consolas" panose="020B0609020204030204" pitchFamily="49" charset="0"/>
                <a:cs typeface="Consolas" panose="020B0609020204030204" pitchFamily="49" charset="0"/>
                <a:sym typeface="Helvetica Neue Medium"/>
              </a:rPr>
              <a:t>filledOutAmount</a:t>
            </a:r>
            <a:r>
              <a:rPr lang="en-US" sz="1725" b="0" dirty="0">
                <a:latin typeface="Consolas" panose="020B0609020204030204" pitchFamily="49" charset="0"/>
                <a:cs typeface="Consolas" panose="020B0609020204030204" pitchFamily="49" charset="0"/>
                <a:sym typeface="Helvetica Neue Medium"/>
              </a:rPr>
              <a:t>);</a:t>
            </a:r>
          </a:p>
          <a:p>
            <a:pPr algn="l" defTabSz="315468">
              <a:defRPr sz="1725">
                <a:solidFill>
                  <a:schemeClr val="accent3">
                    <a:hueOff val="914337"/>
                    <a:satOff val="31515"/>
                    <a:lumOff val="-30790"/>
                  </a:schemeClr>
                </a:solidFill>
                <a:latin typeface="Courier New"/>
                <a:ea typeface="Courier New"/>
                <a:cs typeface="Courier New"/>
                <a:sym typeface="Courier New"/>
              </a:defRPr>
            </a:pPr>
            <a:r>
              <a:rPr lang="en-US" b="0" dirty="0">
                <a:solidFill>
                  <a:schemeClr val="bg1">
                    <a:lumMod val="65000"/>
                  </a:schemeClr>
                </a:solidFill>
                <a:latin typeface="Consolas" panose="020B0609020204030204" pitchFamily="49" charset="0"/>
                <a:cs typeface="Consolas" panose="020B0609020204030204" pitchFamily="49" charset="0"/>
              </a:rPr>
              <a:t>    // </a:t>
            </a:r>
            <a:r>
              <a:rPr lang="ko-KR" altLang="en-US" b="0" dirty="0">
                <a:solidFill>
                  <a:schemeClr val="bg1">
                    <a:lumMod val="65000"/>
                  </a:schemeClr>
                </a:solidFill>
                <a:latin typeface="Consolas" panose="020B0609020204030204" pitchFamily="49" charset="0"/>
                <a:cs typeface="Consolas" panose="020B0609020204030204" pitchFamily="49" charset="0"/>
              </a:rPr>
              <a:t>오차 범위를 반영한 최대 허용치</a:t>
            </a:r>
          </a:p>
          <a:p>
            <a:pPr algn="l" defTabSz="315468">
              <a:defRPr sz="1725">
                <a:latin typeface="Courier New"/>
                <a:ea typeface="Courier New"/>
                <a:cs typeface="Courier New"/>
                <a:sym typeface="Courier New"/>
              </a:defRPr>
            </a:pPr>
            <a:r>
              <a:rPr lang="ko-KR" altLang="en-US" b="0" dirty="0">
                <a:latin typeface="Consolas" panose="020B0609020204030204" pitchFamily="49" charset="0"/>
                <a:cs typeface="Consolas" panose="020B0609020204030204" pitchFamily="49" charset="0"/>
              </a:rPr>
              <a:t>    </a:t>
            </a:r>
            <a:r>
              <a:rPr lang="en-US" b="0" dirty="0">
                <a:latin typeface="Consolas" panose="020B0609020204030204" pitchFamily="49" charset="0"/>
                <a:cs typeface="Consolas" panose="020B0609020204030204" pitchFamily="49" charset="0"/>
              </a:rPr>
              <a:t>uint256 </a:t>
            </a:r>
            <a:r>
              <a:rPr lang="en-US" b="0" dirty="0" err="1">
                <a:latin typeface="Consolas" panose="020B0609020204030204" pitchFamily="49" charset="0"/>
                <a:cs typeface="Consolas" panose="020B0609020204030204" pitchFamily="49" charset="0"/>
              </a:rPr>
              <a:t>maxErrorAmount</a:t>
            </a:r>
            <a:r>
              <a:rPr lang="en-US" b="0" dirty="0">
                <a:latin typeface="Consolas" panose="020B0609020204030204" pitchFamily="49" charset="0"/>
                <a:cs typeface="Consolas" panose="020B0609020204030204" pitchFamily="49" charset="0"/>
              </a:rPr>
              <a:t> = </a:t>
            </a:r>
            <a:r>
              <a:rPr lang="en-US" b="0" dirty="0" err="1">
                <a:latin typeface="Consolas" panose="020B0609020204030204" pitchFamily="49" charset="0"/>
                <a:cs typeface="Consolas" panose="020B0609020204030204" pitchFamily="49" charset="0"/>
              </a:rPr>
              <a:t>beforeFuelAmount.</a:t>
            </a:r>
            <a:r>
              <a:rPr lang="en-US" b="0" dirty="0" err="1">
                <a:solidFill>
                  <a:srgbClr val="021994"/>
                </a:solidFill>
                <a:latin typeface="Consolas" panose="020B0609020204030204" pitchFamily="49" charset="0"/>
                <a:cs typeface="Consolas" panose="020B0609020204030204" pitchFamily="49" charset="0"/>
              </a:rPr>
              <a:t>add</a:t>
            </a:r>
            <a:r>
              <a:rPr lang="en-US" b="0" dirty="0">
                <a:latin typeface="Consolas" panose="020B0609020204030204" pitchFamily="49" charset="0"/>
                <a:cs typeface="Consolas" panose="020B0609020204030204" pitchFamily="49" charset="0"/>
              </a:rPr>
              <a:t>(</a:t>
            </a:r>
            <a:r>
              <a:rPr lang="en-US" b="0" dirty="0" err="1">
                <a:latin typeface="Consolas" panose="020B0609020204030204" pitchFamily="49" charset="0"/>
                <a:cs typeface="Consolas" panose="020B0609020204030204" pitchFamily="49" charset="0"/>
              </a:rPr>
              <a:t>errorRange</a:t>
            </a:r>
            <a:r>
              <a:rPr lang="en-US" b="0" dirty="0">
                <a:latin typeface="Consolas" panose="020B0609020204030204" pitchFamily="49" charset="0"/>
                <a:cs typeface="Consolas" panose="020B0609020204030204" pitchFamily="49" charset="0"/>
              </a:rPr>
              <a:t>);</a:t>
            </a:r>
          </a:p>
          <a:p>
            <a:pPr algn="l" defTabSz="315468">
              <a:defRPr sz="1725">
                <a:solidFill>
                  <a:schemeClr val="accent3">
                    <a:hueOff val="914337"/>
                    <a:satOff val="31515"/>
                    <a:lumOff val="-30790"/>
                  </a:schemeClr>
                </a:solidFill>
                <a:latin typeface="Courier New"/>
                <a:ea typeface="Courier New"/>
                <a:cs typeface="Courier New"/>
                <a:sym typeface="Courier New"/>
              </a:defRPr>
            </a:pPr>
            <a:r>
              <a:rPr lang="en-US" b="0" dirty="0">
                <a:solidFill>
                  <a:schemeClr val="bg1">
                    <a:lumMod val="65000"/>
                  </a:schemeClr>
                </a:solidFill>
                <a:latin typeface="Consolas" panose="020B0609020204030204" pitchFamily="49" charset="0"/>
                <a:cs typeface="Consolas" panose="020B0609020204030204" pitchFamily="49" charset="0"/>
              </a:rPr>
              <a:t>    // </a:t>
            </a:r>
            <a:r>
              <a:rPr lang="ko-KR" altLang="en-US" b="0" dirty="0">
                <a:solidFill>
                  <a:schemeClr val="bg1">
                    <a:lumMod val="65000"/>
                  </a:schemeClr>
                </a:solidFill>
                <a:latin typeface="Consolas" panose="020B0609020204030204" pitchFamily="49" charset="0"/>
                <a:cs typeface="Consolas" panose="020B0609020204030204" pitchFamily="49" charset="0"/>
              </a:rPr>
              <a:t>오차 범위를 반영한 최소 허용치</a:t>
            </a:r>
          </a:p>
          <a:p>
            <a:pPr algn="l" defTabSz="315468">
              <a:defRPr sz="1725">
                <a:latin typeface="Courier New"/>
                <a:ea typeface="Courier New"/>
                <a:cs typeface="Courier New"/>
                <a:sym typeface="Courier New"/>
              </a:defRPr>
            </a:pPr>
            <a:r>
              <a:rPr lang="ko-KR" altLang="en-US" b="0" dirty="0">
                <a:latin typeface="Consolas" panose="020B0609020204030204" pitchFamily="49" charset="0"/>
                <a:cs typeface="Consolas" panose="020B0609020204030204" pitchFamily="49" charset="0"/>
              </a:rPr>
              <a:t>    </a:t>
            </a:r>
            <a:r>
              <a:rPr lang="en-US" b="0" dirty="0">
                <a:latin typeface="Consolas" panose="020B0609020204030204" pitchFamily="49" charset="0"/>
                <a:cs typeface="Consolas" panose="020B0609020204030204" pitchFamily="49" charset="0"/>
              </a:rPr>
              <a:t>uint256 </a:t>
            </a:r>
            <a:r>
              <a:rPr lang="en-US" b="0" dirty="0" err="1">
                <a:latin typeface="Consolas" panose="020B0609020204030204" pitchFamily="49" charset="0"/>
                <a:cs typeface="Consolas" panose="020B0609020204030204" pitchFamily="49" charset="0"/>
              </a:rPr>
              <a:t>minErrorAmount</a:t>
            </a:r>
            <a:r>
              <a:rPr lang="en-US" b="0" dirty="0">
                <a:latin typeface="Consolas" panose="020B0609020204030204" pitchFamily="49" charset="0"/>
                <a:cs typeface="Consolas" panose="020B0609020204030204" pitchFamily="49" charset="0"/>
              </a:rPr>
              <a:t> = </a:t>
            </a:r>
            <a:r>
              <a:rPr lang="en-US" b="0" dirty="0" err="1">
                <a:latin typeface="Consolas" panose="020B0609020204030204" pitchFamily="49" charset="0"/>
                <a:cs typeface="Consolas" panose="020B0609020204030204" pitchFamily="49" charset="0"/>
              </a:rPr>
              <a:t>beforeFuelAmount.</a:t>
            </a:r>
            <a:r>
              <a:rPr lang="en-US" b="0" dirty="0" err="1">
                <a:solidFill>
                  <a:srgbClr val="021994"/>
                </a:solidFill>
                <a:latin typeface="Consolas" panose="020B0609020204030204" pitchFamily="49" charset="0"/>
                <a:cs typeface="Consolas" panose="020B0609020204030204" pitchFamily="49" charset="0"/>
              </a:rPr>
              <a:t>sub</a:t>
            </a:r>
            <a:r>
              <a:rPr lang="en-US" b="0" dirty="0">
                <a:latin typeface="Consolas" panose="020B0609020204030204" pitchFamily="49" charset="0"/>
                <a:cs typeface="Consolas" panose="020B0609020204030204" pitchFamily="49" charset="0"/>
              </a:rPr>
              <a:t>(</a:t>
            </a:r>
            <a:r>
              <a:rPr lang="en-US" b="0" dirty="0" err="1">
                <a:latin typeface="Consolas" panose="020B0609020204030204" pitchFamily="49" charset="0"/>
                <a:cs typeface="Consolas" panose="020B0609020204030204" pitchFamily="49" charset="0"/>
              </a:rPr>
              <a:t>errorRange</a:t>
            </a:r>
            <a:r>
              <a:rPr lang="en-US" b="0" dirty="0">
                <a:latin typeface="Consolas" panose="020B0609020204030204" pitchFamily="49" charset="0"/>
                <a:cs typeface="Consolas" panose="020B0609020204030204" pitchFamily="49" charset="0"/>
              </a:rPr>
              <a:t>);</a:t>
            </a:r>
          </a:p>
          <a:p>
            <a:pPr algn="l" defTabSz="315468">
              <a:defRPr sz="1725">
                <a:solidFill>
                  <a:schemeClr val="accent3">
                    <a:hueOff val="914337"/>
                    <a:satOff val="31515"/>
                    <a:lumOff val="-30790"/>
                  </a:schemeClr>
                </a:solidFill>
                <a:latin typeface="Courier New"/>
                <a:ea typeface="Courier New"/>
                <a:cs typeface="Courier New"/>
                <a:sym typeface="Courier New"/>
              </a:defRPr>
            </a:pPr>
            <a:r>
              <a:rPr lang="en-US" b="0" dirty="0">
                <a:solidFill>
                  <a:schemeClr val="bg1">
                    <a:lumMod val="65000"/>
                  </a:schemeClr>
                </a:solidFill>
                <a:latin typeface="Consolas" panose="020B0609020204030204" pitchFamily="49" charset="0"/>
                <a:cs typeface="Consolas" panose="020B0609020204030204" pitchFamily="49" charset="0"/>
              </a:rPr>
              <a:t>    // </a:t>
            </a:r>
            <a:r>
              <a:rPr lang="ko-KR" altLang="en-US" b="0" dirty="0">
                <a:solidFill>
                  <a:schemeClr val="bg1">
                    <a:lumMod val="65000"/>
                  </a:schemeClr>
                </a:solidFill>
                <a:latin typeface="Consolas" panose="020B0609020204030204" pitchFamily="49" charset="0"/>
                <a:cs typeface="Consolas" panose="020B0609020204030204" pitchFamily="49" charset="0"/>
              </a:rPr>
              <a:t>정상적인 루틴</a:t>
            </a:r>
            <a:r>
              <a:rPr lang="en-US" altLang="ko-KR" b="0" dirty="0">
                <a:solidFill>
                  <a:schemeClr val="bg1">
                    <a:lumMod val="65000"/>
                  </a:schemeClr>
                </a:solidFill>
                <a:latin typeface="Consolas" panose="020B0609020204030204" pitchFamily="49" charset="0"/>
                <a:cs typeface="Consolas" panose="020B0609020204030204" pitchFamily="49" charset="0"/>
              </a:rPr>
              <a:t>: </a:t>
            </a:r>
            <a:r>
              <a:rPr lang="ko-KR" altLang="en-US" b="0" dirty="0">
                <a:solidFill>
                  <a:schemeClr val="bg1">
                    <a:lumMod val="65000"/>
                  </a:schemeClr>
                </a:solidFill>
                <a:latin typeface="Consolas" panose="020B0609020204030204" pitchFamily="49" charset="0"/>
                <a:cs typeface="Consolas" panose="020B0609020204030204" pitchFamily="49" charset="0"/>
              </a:rPr>
              <a:t>오차 범위 내에서 경유 </a:t>
            </a:r>
            <a:r>
              <a:rPr lang="ko-KR" altLang="en-US" b="0" dirty="0" err="1">
                <a:solidFill>
                  <a:schemeClr val="bg1">
                    <a:lumMod val="65000"/>
                  </a:schemeClr>
                </a:solidFill>
                <a:latin typeface="Consolas" panose="020B0609020204030204" pitchFamily="49" charset="0"/>
                <a:cs typeface="Consolas" panose="020B0609020204030204" pitchFamily="49" charset="0"/>
              </a:rPr>
              <a:t>변동량에</a:t>
            </a:r>
            <a:r>
              <a:rPr lang="ko-KR" altLang="en-US" b="0" dirty="0">
                <a:solidFill>
                  <a:schemeClr val="bg1">
                    <a:lumMod val="65000"/>
                  </a:schemeClr>
                </a:solidFill>
                <a:latin typeface="Consolas" panose="020B0609020204030204" pitchFamily="49" charset="0"/>
                <a:cs typeface="Consolas" panose="020B0609020204030204" pitchFamily="49" charset="0"/>
              </a:rPr>
              <a:t> 이상이 없는 경우</a:t>
            </a:r>
          </a:p>
          <a:p>
            <a:pPr algn="l" defTabSz="315468">
              <a:defRPr sz="1725">
                <a:latin typeface="Courier New"/>
                <a:ea typeface="Courier New"/>
                <a:cs typeface="Courier New"/>
                <a:sym typeface="Courier New"/>
              </a:defRPr>
            </a:pPr>
            <a:r>
              <a:rPr lang="ko-KR" altLang="en-US" b="0" dirty="0">
                <a:latin typeface="Consolas" panose="020B0609020204030204" pitchFamily="49" charset="0"/>
                <a:cs typeface="Consolas" panose="020B0609020204030204" pitchFamily="49" charset="0"/>
              </a:rPr>
              <a:t>       </a:t>
            </a:r>
          </a:p>
          <a:p>
            <a:pPr algn="l" defTabSz="315468">
              <a:defRPr sz="1725" i="1">
                <a:latin typeface="Courier New"/>
                <a:ea typeface="Courier New"/>
                <a:cs typeface="Courier New"/>
                <a:sym typeface="Courier New"/>
              </a:defRPr>
            </a:pPr>
            <a:r>
              <a:rPr lang="ko-KR" altLang="en-US" b="0" dirty="0">
                <a:latin typeface="Consolas" panose="020B0609020204030204" pitchFamily="49" charset="0"/>
                <a:cs typeface="Consolas" panose="020B0609020204030204" pitchFamily="49" charset="0"/>
              </a:rPr>
              <a:t>    </a:t>
            </a:r>
            <a:r>
              <a:rPr lang="en-US" b="0" dirty="0">
                <a:latin typeface="Consolas" panose="020B0609020204030204" pitchFamily="49" charset="0"/>
                <a:cs typeface="Consolas" panose="020B0609020204030204" pitchFamily="49" charset="0"/>
              </a:rPr>
              <a:t>else if(</a:t>
            </a:r>
            <a:r>
              <a:rPr lang="en-US" b="0" dirty="0" err="1">
                <a:latin typeface="Consolas" panose="020B0609020204030204" pitchFamily="49" charset="0"/>
                <a:cs typeface="Consolas" panose="020B0609020204030204" pitchFamily="49" charset="0"/>
              </a:rPr>
              <a:t>inputFuelAmount</a:t>
            </a:r>
            <a:r>
              <a:rPr lang="en-US" b="0" dirty="0">
                <a:latin typeface="Consolas" panose="020B0609020204030204" pitchFamily="49" charset="0"/>
                <a:cs typeface="Consolas" panose="020B0609020204030204" pitchFamily="49" charset="0"/>
              </a:rPr>
              <a:t> &lt; </a:t>
            </a:r>
            <a:r>
              <a:rPr lang="en-US" b="0" dirty="0" err="1">
                <a:latin typeface="Consolas" panose="020B0609020204030204" pitchFamily="49" charset="0"/>
                <a:cs typeface="Consolas" panose="020B0609020204030204" pitchFamily="49" charset="0"/>
              </a:rPr>
              <a:t>minErrorAmount</a:t>
            </a:r>
            <a:r>
              <a:rPr lang="en-US" b="0" dirty="0">
                <a:latin typeface="Consolas" panose="020B0609020204030204" pitchFamily="49" charset="0"/>
                <a:cs typeface="Consolas" panose="020B0609020204030204" pitchFamily="49" charset="0"/>
              </a:rPr>
              <a:t>){</a:t>
            </a:r>
            <a:endParaRPr lang="en-US" b="0" dirty="0">
              <a:solidFill>
                <a:schemeClr val="accent3">
                  <a:hueOff val="914337"/>
                  <a:satOff val="31515"/>
                  <a:lumOff val="-30790"/>
                </a:schemeClr>
              </a:solidFill>
              <a:latin typeface="Consolas" panose="020B0609020204030204" pitchFamily="49" charset="0"/>
              <a:cs typeface="Consolas" panose="020B0609020204030204" pitchFamily="49" charset="0"/>
            </a:endParaRPr>
          </a:p>
          <a:p>
            <a:pPr algn="l" defTabSz="315468">
              <a:defRPr sz="1725">
                <a:latin typeface="Courier New"/>
                <a:ea typeface="Courier New"/>
                <a:cs typeface="Courier New"/>
                <a:sym typeface="Courier New"/>
              </a:defRPr>
            </a:pPr>
            <a:r>
              <a:rPr lang="en-US" b="0" dirty="0">
                <a:latin typeface="Consolas" panose="020B0609020204030204" pitchFamily="49" charset="0"/>
                <a:cs typeface="Consolas" panose="020B0609020204030204" pitchFamily="49" charset="0"/>
              </a:rPr>
              <a:t>        uint256 </a:t>
            </a:r>
            <a:r>
              <a:rPr lang="en-US" b="0" dirty="0" err="1">
                <a:latin typeface="Consolas" panose="020B0609020204030204" pitchFamily="49" charset="0"/>
                <a:cs typeface="Consolas" panose="020B0609020204030204" pitchFamily="49" charset="0"/>
              </a:rPr>
              <a:t>minAbnormalAmount</a:t>
            </a:r>
            <a:r>
              <a:rPr lang="en-US" b="0" dirty="0">
                <a:latin typeface="Consolas" panose="020B0609020204030204" pitchFamily="49" charset="0"/>
                <a:cs typeface="Consolas" panose="020B0609020204030204" pitchFamily="49" charset="0"/>
              </a:rPr>
              <a:t> = </a:t>
            </a:r>
            <a:r>
              <a:rPr lang="en-US" b="0" dirty="0" err="1">
                <a:latin typeface="Consolas" panose="020B0609020204030204" pitchFamily="49" charset="0"/>
                <a:cs typeface="Consolas" panose="020B0609020204030204" pitchFamily="49" charset="0"/>
              </a:rPr>
              <a:t>beforeFuelAmount.</a:t>
            </a:r>
            <a:r>
              <a:rPr lang="en-US" b="0" dirty="0" err="1">
                <a:solidFill>
                  <a:srgbClr val="021994"/>
                </a:solidFill>
                <a:latin typeface="Consolas" panose="020B0609020204030204" pitchFamily="49" charset="0"/>
                <a:cs typeface="Consolas" panose="020B0609020204030204" pitchFamily="49" charset="0"/>
              </a:rPr>
              <a:t>sub</a:t>
            </a:r>
            <a:r>
              <a:rPr lang="en-US" b="0" dirty="0">
                <a:latin typeface="Consolas" panose="020B0609020204030204" pitchFamily="49" charset="0"/>
                <a:cs typeface="Consolas" panose="020B0609020204030204" pitchFamily="49" charset="0"/>
              </a:rPr>
              <a:t>( _</a:t>
            </a:r>
            <a:r>
              <a:rPr lang="en-US" b="0" dirty="0" err="1">
                <a:latin typeface="Consolas" panose="020B0609020204030204" pitchFamily="49" charset="0"/>
                <a:cs typeface="Consolas" panose="020B0609020204030204" pitchFamily="49" charset="0"/>
              </a:rPr>
              <a:t>sensoredTankAmount</a:t>
            </a:r>
            <a:r>
              <a:rPr lang="en-US" b="0" dirty="0">
                <a:latin typeface="Consolas" panose="020B0609020204030204" pitchFamily="49" charset="0"/>
                <a:cs typeface="Consolas" panose="020B0609020204030204" pitchFamily="49" charset="0"/>
              </a:rPr>
              <a:t>);</a:t>
            </a:r>
          </a:p>
          <a:p>
            <a:pPr algn="l" defTabSz="315468">
              <a:defRPr sz="1725">
                <a:latin typeface="Courier New"/>
                <a:ea typeface="Courier New"/>
                <a:cs typeface="Courier New"/>
                <a:sym typeface="Courier New"/>
              </a:defRPr>
            </a:pPr>
            <a:r>
              <a:rPr lang="en-US" b="0" dirty="0">
                <a:latin typeface="Consolas" panose="020B0609020204030204" pitchFamily="49" charset="0"/>
                <a:cs typeface="Consolas" panose="020B0609020204030204" pitchFamily="49" charset="0"/>
              </a:rPr>
              <a:t>        </a:t>
            </a:r>
            <a:r>
              <a:rPr lang="en-US" b="0" dirty="0" err="1">
                <a:latin typeface="Consolas" panose="020B0609020204030204" pitchFamily="49" charset="0"/>
                <a:cs typeface="Consolas" panose="020B0609020204030204" pitchFamily="49" charset="0"/>
              </a:rPr>
              <a:t>beforeFuelAmount</a:t>
            </a:r>
            <a:r>
              <a:rPr lang="en-US" b="0" dirty="0">
                <a:latin typeface="Consolas" panose="020B0609020204030204" pitchFamily="49" charset="0"/>
                <a:cs typeface="Consolas" panose="020B0609020204030204" pitchFamily="49" charset="0"/>
              </a:rPr>
              <a:t> = _</a:t>
            </a:r>
            <a:r>
              <a:rPr lang="en-US" b="0" dirty="0" err="1">
                <a:latin typeface="Consolas" panose="020B0609020204030204" pitchFamily="49" charset="0"/>
                <a:cs typeface="Consolas" panose="020B0609020204030204" pitchFamily="49" charset="0"/>
              </a:rPr>
              <a:t>sensoredTankAmount</a:t>
            </a:r>
            <a:r>
              <a:rPr lang="en-US" b="0" dirty="0">
                <a:latin typeface="Consolas" panose="020B0609020204030204" pitchFamily="49" charset="0"/>
                <a:cs typeface="Consolas" panose="020B0609020204030204" pitchFamily="49" charset="0"/>
              </a:rPr>
              <a:t>;</a:t>
            </a:r>
          </a:p>
          <a:p>
            <a:pPr algn="l" defTabSz="315468">
              <a:defRPr sz="1725">
                <a:latin typeface="Courier New"/>
                <a:ea typeface="Courier New"/>
                <a:cs typeface="Courier New"/>
                <a:sym typeface="Courier New"/>
              </a:defRPr>
            </a:pPr>
            <a:endParaRPr lang="en-US" b="0" dirty="0">
              <a:latin typeface="Consolas" panose="020B0609020204030204" pitchFamily="49" charset="0"/>
              <a:cs typeface="Consolas" panose="020B0609020204030204" pitchFamily="49" charset="0"/>
            </a:endParaRPr>
          </a:p>
          <a:p>
            <a:pPr algn="l" defTabSz="315468">
              <a:defRPr sz="1725">
                <a:latin typeface="Courier New"/>
                <a:ea typeface="Courier New"/>
                <a:cs typeface="Courier New"/>
                <a:sym typeface="Courier New"/>
              </a:defRPr>
            </a:pPr>
            <a:r>
              <a:rPr lang="en-US" b="0" dirty="0">
                <a:latin typeface="Consolas" panose="020B0609020204030204" pitchFamily="49" charset="0"/>
                <a:cs typeface="Consolas" panose="020B0609020204030204" pitchFamily="49" charset="0"/>
              </a:rPr>
              <a:t>        </a:t>
            </a:r>
            <a:r>
              <a:rPr lang="en-US" b="0" dirty="0">
                <a:solidFill>
                  <a:schemeClr val="bg1">
                    <a:lumMod val="65000"/>
                  </a:schemeClr>
                </a:solidFill>
                <a:latin typeface="Consolas" panose="020B0609020204030204" pitchFamily="49" charset="0"/>
                <a:cs typeface="Consolas" panose="020B0609020204030204" pitchFamily="49" charset="0"/>
              </a:rPr>
              <a:t>// </a:t>
            </a:r>
            <a:r>
              <a:rPr lang="ko-KR" altLang="en-US" b="0" dirty="0">
                <a:solidFill>
                  <a:schemeClr val="bg1">
                    <a:lumMod val="65000"/>
                  </a:schemeClr>
                </a:solidFill>
                <a:latin typeface="Consolas" panose="020B0609020204030204" pitchFamily="49" charset="0"/>
                <a:cs typeface="Consolas" panose="020B0609020204030204" pitchFamily="49" charset="0"/>
              </a:rPr>
              <a:t>이벤트 로그를 </a:t>
            </a:r>
            <a:r>
              <a:rPr lang="ko-KR" altLang="en-US" b="0" dirty="0" err="1">
                <a:solidFill>
                  <a:schemeClr val="bg1">
                    <a:lumMod val="65000"/>
                  </a:schemeClr>
                </a:solidFill>
                <a:latin typeface="Consolas" panose="020B0609020204030204" pitchFamily="49" charset="0"/>
                <a:cs typeface="Consolas" panose="020B0609020204030204" pitchFamily="49" charset="0"/>
              </a:rPr>
              <a:t>블록체인에</a:t>
            </a:r>
            <a:r>
              <a:rPr lang="ko-KR" altLang="en-US" b="0" dirty="0">
                <a:solidFill>
                  <a:schemeClr val="bg1">
                    <a:lumMod val="65000"/>
                  </a:schemeClr>
                </a:solidFill>
                <a:latin typeface="Consolas" panose="020B0609020204030204" pitchFamily="49" charset="0"/>
                <a:cs typeface="Consolas" panose="020B0609020204030204" pitchFamily="49" charset="0"/>
              </a:rPr>
              <a:t> 기록</a:t>
            </a:r>
          </a:p>
          <a:p>
            <a:pPr algn="l" defTabSz="315468">
              <a:defRPr sz="1725">
                <a:solidFill>
                  <a:srgbClr val="CD1D00"/>
                </a:solidFill>
                <a:latin typeface="Courier New"/>
                <a:ea typeface="Courier New"/>
                <a:cs typeface="Courier New"/>
                <a:sym typeface="Courier New"/>
              </a:defRPr>
            </a:pPr>
            <a:r>
              <a:rPr lang="ko-KR" altLang="en-US" b="0" dirty="0">
                <a:latin typeface="Consolas" panose="020B0609020204030204" pitchFamily="49" charset="0"/>
                <a:cs typeface="Consolas" panose="020B0609020204030204" pitchFamily="49" charset="0"/>
              </a:rPr>
              <a:t>        </a:t>
            </a:r>
            <a:r>
              <a:rPr lang="en-US" b="0" dirty="0">
                <a:latin typeface="Consolas" panose="020B0609020204030204" pitchFamily="49" charset="0"/>
                <a:cs typeface="Consolas" panose="020B0609020204030204" pitchFamily="49" charset="0"/>
              </a:rPr>
              <a:t>emit </a:t>
            </a:r>
            <a:r>
              <a:rPr lang="en-US" b="0" dirty="0" err="1">
                <a:solidFill>
                  <a:srgbClr val="021994"/>
                </a:solidFill>
                <a:latin typeface="Consolas" panose="020B0609020204030204" pitchFamily="49" charset="0"/>
                <a:cs typeface="Consolas" panose="020B0609020204030204" pitchFamily="49" charset="0"/>
              </a:rPr>
              <a:t>abnormalTankCheckedEvent</a:t>
            </a:r>
            <a:r>
              <a:rPr lang="en-US" b="0" dirty="0">
                <a:latin typeface="Consolas" panose="020B0609020204030204" pitchFamily="49" charset="0"/>
                <a:cs typeface="Consolas" panose="020B0609020204030204" pitchFamily="49" charset="0"/>
              </a:rPr>
              <a:t>(</a:t>
            </a:r>
            <a:r>
              <a:rPr lang="en-US" b="0" dirty="0" err="1">
                <a:latin typeface="Consolas" panose="020B0609020204030204" pitchFamily="49" charset="0"/>
                <a:cs typeface="Consolas" panose="020B0609020204030204" pitchFamily="49" charset="0"/>
              </a:rPr>
              <a:t>gasStation</a:t>
            </a:r>
            <a:r>
              <a:rPr lang="en-US" b="0" dirty="0">
                <a:latin typeface="Consolas" panose="020B0609020204030204" pitchFamily="49" charset="0"/>
                <a:cs typeface="Consolas" panose="020B0609020204030204" pitchFamily="49" charset="0"/>
              </a:rPr>
              <a:t>, </a:t>
            </a:r>
            <a:r>
              <a:rPr lang="en-US" b="0" dirty="0" err="1">
                <a:latin typeface="Consolas" panose="020B0609020204030204" pitchFamily="49" charset="0"/>
                <a:cs typeface="Consolas" panose="020B0609020204030204" pitchFamily="49" charset="0"/>
              </a:rPr>
              <a:t>gasTankType</a:t>
            </a:r>
            <a:r>
              <a:rPr lang="en-US" b="0" dirty="0">
                <a:latin typeface="Consolas" panose="020B0609020204030204" pitchFamily="49" charset="0"/>
                <a:cs typeface="Consolas" panose="020B0609020204030204" pitchFamily="49" charset="0"/>
              </a:rPr>
              <a:t>, "Tank has lower amount of gas. Possible abnormal gas extraction </a:t>
            </a:r>
            <a:r>
              <a:rPr lang="en-US" b="0" dirty="0" err="1">
                <a:latin typeface="Consolas" panose="020B0609020204030204" pitchFamily="49" charset="0"/>
                <a:cs typeface="Consolas" panose="020B0609020204030204" pitchFamily="49" charset="0"/>
              </a:rPr>
              <a:t>occured</a:t>
            </a:r>
            <a:r>
              <a:rPr lang="en-US" b="0" dirty="0">
                <a:latin typeface="Consolas" panose="020B0609020204030204" pitchFamily="49" charset="0"/>
                <a:cs typeface="Consolas" panose="020B0609020204030204" pitchFamily="49" charset="0"/>
              </a:rPr>
              <a:t>", </a:t>
            </a:r>
            <a:r>
              <a:rPr lang="en-US" b="0" dirty="0" err="1">
                <a:latin typeface="Consolas" panose="020B0609020204030204" pitchFamily="49" charset="0"/>
                <a:cs typeface="Consolas" panose="020B0609020204030204" pitchFamily="49" charset="0"/>
              </a:rPr>
              <a:t>minAbnormalAmount</a:t>
            </a:r>
            <a:r>
              <a:rPr lang="en-US" b="0" dirty="0">
                <a:latin typeface="Consolas" panose="020B0609020204030204" pitchFamily="49" charset="0"/>
                <a:cs typeface="Consolas" panose="020B0609020204030204" pitchFamily="49" charset="0"/>
              </a:rPr>
              <a:t> );</a:t>
            </a:r>
            <a:endParaRPr lang="en-US" b="0" dirty="0"/>
          </a:p>
        </p:txBody>
      </p:sp>
      <p:sp>
        <p:nvSpPr>
          <p:cNvPr id="19" name="직사각형 18"/>
          <p:cNvSpPr/>
          <p:nvPr/>
        </p:nvSpPr>
        <p:spPr>
          <a:xfrm>
            <a:off x="482937" y="4250011"/>
            <a:ext cx="12032152" cy="4377560"/>
          </a:xfrm>
          <a:prstGeom prst="rect">
            <a:avLst/>
          </a:prstGeom>
          <a:solidFill>
            <a:schemeClr val="bg1"/>
          </a:solidFill>
          <a:ln w="1905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ko-KR" alt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TextBox 19"/>
          <p:cNvSpPr txBox="1"/>
          <p:nvPr/>
        </p:nvSpPr>
        <p:spPr>
          <a:xfrm>
            <a:off x="2065351" y="5774027"/>
            <a:ext cx="2500313"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ko-KR" sz="5400" b="1" i="0" u="none" strike="noStrike" cap="none" spc="0" normalizeH="0" baseline="0" dirty="0">
                <a:ln>
                  <a:noFill/>
                </a:ln>
                <a:solidFill>
                  <a:srgbClr val="000000"/>
                </a:solidFill>
                <a:effectLst/>
                <a:uFillTx/>
                <a:latin typeface="Helvetica Neue"/>
                <a:ea typeface="Helvetica Neue"/>
                <a:cs typeface="Helvetica Neue"/>
                <a:sym typeface="Helvetica Neue"/>
              </a:rPr>
              <a:t>100 L</a:t>
            </a:r>
            <a:endParaRPr kumimoji="0" lang="ko-KR" altLang="en-US" sz="54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21" name="TextBox 20"/>
          <p:cNvSpPr txBox="1"/>
          <p:nvPr/>
        </p:nvSpPr>
        <p:spPr>
          <a:xfrm>
            <a:off x="5141697" y="5774025"/>
            <a:ext cx="2105025"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ko-KR" sz="5400"/>
              <a:t>20</a:t>
            </a:r>
            <a:r>
              <a:rPr kumimoji="0" lang="en-US" altLang="ko-KR" sz="5400" b="1" i="0" u="none" strike="noStrike" cap="none" spc="0" normalizeH="0" baseline="0">
                <a:ln>
                  <a:noFill/>
                </a:ln>
                <a:solidFill>
                  <a:srgbClr val="000000"/>
                </a:solidFill>
                <a:effectLst/>
                <a:uFillTx/>
                <a:latin typeface="Helvetica Neue"/>
                <a:ea typeface="Helvetica Neue"/>
                <a:cs typeface="Helvetica Neue"/>
                <a:sym typeface="Helvetica Neue"/>
              </a:rPr>
              <a:t> L</a:t>
            </a:r>
            <a:endParaRPr kumimoji="0" lang="ko-KR" altLang="en-US" sz="54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22" name="TextBox 21"/>
          <p:cNvSpPr txBox="1"/>
          <p:nvPr/>
        </p:nvSpPr>
        <p:spPr>
          <a:xfrm>
            <a:off x="8417585" y="5774023"/>
            <a:ext cx="2008135"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ko-KR" sz="5400" i="0" u="none" strike="noStrike" cap="none" spc="0" normalizeH="0" baseline="0">
                <a:ln>
                  <a:noFill/>
                </a:ln>
                <a:solidFill>
                  <a:srgbClr val="0070C0"/>
                </a:solidFill>
                <a:effectLst/>
                <a:uFillTx/>
                <a:latin typeface="Helvetica Neue"/>
                <a:ea typeface="Helvetica Neue"/>
                <a:cs typeface="Helvetica Neue"/>
                <a:sym typeface="Helvetica Neue"/>
              </a:rPr>
              <a:t>80 L</a:t>
            </a:r>
            <a:endParaRPr kumimoji="0" lang="ko-KR" altLang="en-US" sz="5400" i="0" u="none" strike="noStrike" cap="none" spc="0" normalizeH="0" baseline="0">
              <a:ln>
                <a:noFill/>
              </a:ln>
              <a:solidFill>
                <a:srgbClr val="0070C0"/>
              </a:solidFill>
              <a:effectLst/>
              <a:uFillTx/>
              <a:latin typeface="Helvetica Neue"/>
              <a:ea typeface="Helvetica Neue"/>
              <a:cs typeface="Helvetica Neue"/>
              <a:sym typeface="Helvetica Neue"/>
            </a:endParaRPr>
          </a:p>
        </p:txBody>
      </p:sp>
      <p:sp>
        <p:nvSpPr>
          <p:cNvPr id="23" name="TextBox 22"/>
          <p:cNvSpPr txBox="1"/>
          <p:nvPr/>
        </p:nvSpPr>
        <p:spPr>
          <a:xfrm>
            <a:off x="7305814" y="5774027"/>
            <a:ext cx="639357"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ko-KR" sz="5400"/>
              <a:t>=</a:t>
            </a:r>
            <a:endParaRPr kumimoji="0" lang="ko-KR" altLang="en-US" sz="54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24" name="TextBox 23"/>
          <p:cNvSpPr txBox="1"/>
          <p:nvPr/>
        </p:nvSpPr>
        <p:spPr>
          <a:xfrm>
            <a:off x="4234063" y="5774024"/>
            <a:ext cx="111177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ko-KR" sz="5400"/>
              <a:t>-</a:t>
            </a:r>
            <a:endParaRPr kumimoji="0" lang="ko-KR" altLang="en-US" sz="54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25" name="TextBox 24"/>
          <p:cNvSpPr txBox="1"/>
          <p:nvPr/>
        </p:nvSpPr>
        <p:spPr>
          <a:xfrm>
            <a:off x="1368578" y="6886113"/>
            <a:ext cx="389385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ko-KR" altLang="en-US" sz="2000"/>
              <a:t>주유 전 탱크내 경유 잔여량</a:t>
            </a:r>
            <a:endParaRPr kumimoji="0" lang="ko-KR" altLang="en-US" sz="2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26" name="TextBox 25"/>
          <p:cNvSpPr txBox="1"/>
          <p:nvPr/>
        </p:nvSpPr>
        <p:spPr>
          <a:xfrm>
            <a:off x="5479401" y="6875546"/>
            <a:ext cx="1358705"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ko-KR" altLang="en-US" sz="2000"/>
              <a:t>주유한 양</a:t>
            </a:r>
            <a:endParaRPr kumimoji="0" lang="ko-KR" altLang="en-US" sz="24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27" name="TextBox 26"/>
          <p:cNvSpPr txBox="1"/>
          <p:nvPr/>
        </p:nvSpPr>
        <p:spPr>
          <a:xfrm>
            <a:off x="7474723" y="6886112"/>
            <a:ext cx="389385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ko-KR" altLang="en-US" sz="2000"/>
              <a:t>주유 후 탱크 내 경유 잔여량</a:t>
            </a:r>
            <a:endParaRPr kumimoji="0" lang="ko-KR" altLang="en-US" sz="2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28" name="TextBox 27"/>
          <p:cNvSpPr txBox="1"/>
          <p:nvPr/>
        </p:nvSpPr>
        <p:spPr>
          <a:xfrm>
            <a:off x="8416174" y="5781093"/>
            <a:ext cx="2008135"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ko-KR" sz="5400">
                <a:solidFill>
                  <a:srgbClr val="FF0000"/>
                </a:solidFill>
              </a:rPr>
              <a:t>7</a:t>
            </a:r>
            <a:r>
              <a:rPr kumimoji="0" lang="en-US" altLang="ko-KR" sz="5400" i="0" u="none" strike="noStrike" cap="none" spc="0" normalizeH="0" baseline="0">
                <a:ln>
                  <a:noFill/>
                </a:ln>
                <a:solidFill>
                  <a:srgbClr val="FF0000"/>
                </a:solidFill>
                <a:effectLst/>
                <a:uFillTx/>
                <a:latin typeface="Helvetica Neue"/>
                <a:ea typeface="Helvetica Neue"/>
                <a:cs typeface="Helvetica Neue"/>
                <a:sym typeface="Helvetica Neue"/>
              </a:rPr>
              <a:t>0 L</a:t>
            </a:r>
            <a:endParaRPr kumimoji="0" lang="ko-KR" altLang="en-US" sz="5400" i="0" u="none" strike="noStrike" cap="none" spc="0" normalizeH="0" baseline="0">
              <a:ln>
                <a:noFill/>
              </a:ln>
              <a:solidFill>
                <a:srgbClr val="FF0000"/>
              </a:solidFill>
              <a:effectLst/>
              <a:uFillTx/>
              <a:latin typeface="Helvetica Neue"/>
              <a:ea typeface="Helvetica Neue"/>
              <a:cs typeface="Helvetica Neue"/>
              <a:sym typeface="Helvetica Neue"/>
            </a:endParaRPr>
          </a:p>
        </p:txBody>
      </p:sp>
      <p:sp>
        <p:nvSpPr>
          <p:cNvPr id="29" name="TextBox 28"/>
          <p:cNvSpPr txBox="1"/>
          <p:nvPr/>
        </p:nvSpPr>
        <p:spPr>
          <a:xfrm>
            <a:off x="8317572" y="4982478"/>
            <a:ext cx="2008135"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ko-KR" sz="4400">
                <a:solidFill>
                  <a:srgbClr val="FF0000"/>
                </a:solidFill>
              </a:rPr>
              <a:t>10</a:t>
            </a:r>
            <a:r>
              <a:rPr kumimoji="0" lang="en-US" altLang="ko-KR" sz="4400" i="0" u="none" strike="noStrike" cap="none" spc="0" normalizeH="0" baseline="0">
                <a:ln>
                  <a:noFill/>
                </a:ln>
                <a:solidFill>
                  <a:srgbClr val="FF0000"/>
                </a:solidFill>
                <a:effectLst/>
                <a:uFillTx/>
                <a:sym typeface="Helvetica Neue"/>
              </a:rPr>
              <a:t> L</a:t>
            </a:r>
            <a:endParaRPr kumimoji="0" lang="ko-KR" altLang="en-US" sz="4400" i="0" u="none" strike="noStrike" cap="none" spc="0" normalizeH="0" baseline="0">
              <a:ln>
                <a:noFill/>
              </a:ln>
              <a:solidFill>
                <a:srgbClr val="FF0000"/>
              </a:solidFill>
              <a:effectLst/>
              <a:uFillTx/>
              <a:sym typeface="Helvetica Neue"/>
            </a:endParaRPr>
          </a:p>
        </p:txBody>
      </p:sp>
      <p:sp>
        <p:nvSpPr>
          <p:cNvPr id="30" name="TextBox 29"/>
          <p:cNvSpPr txBox="1"/>
          <p:nvPr/>
        </p:nvSpPr>
        <p:spPr>
          <a:xfrm>
            <a:off x="9886261" y="5212849"/>
            <a:ext cx="231099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ko-KR" altLang="en-US"/>
              <a:t>미만 이상 발생</a:t>
            </a:r>
            <a:endParaRPr kumimoji="0" lang="ko-KR" altLang="en-US" b="1" i="0" u="none" strike="noStrike" cap="none" spc="0" normalizeH="0" baseline="0">
              <a:ln>
                <a:noFill/>
              </a:ln>
              <a:solidFill>
                <a:srgbClr val="000000"/>
              </a:solidFill>
              <a:effectLst/>
              <a:uFillTx/>
              <a:sym typeface="Helvetica Neue"/>
            </a:endParaRPr>
          </a:p>
        </p:txBody>
      </p:sp>
    </p:spTree>
    <p:extLst>
      <p:ext uri="{BB962C8B-B14F-4D97-AF65-F5344CB8AC3E}">
        <p14:creationId xmlns:p14="http://schemas.microsoft.com/office/powerpoint/2010/main" val="3819913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1000"/>
                                        <p:tgtEl>
                                          <p:spTgt spid="29"/>
                                        </p:tgtEl>
                                      </p:cBhvr>
                                    </p:animEffect>
                                    <p:anim calcmode="lin" valueType="num">
                                      <p:cBhvr>
                                        <p:cTn id="44" dur="1000" fill="hold"/>
                                        <p:tgtEl>
                                          <p:spTgt spid="29"/>
                                        </p:tgtEl>
                                        <p:attrNameLst>
                                          <p:attrName>ppt_x</p:attrName>
                                        </p:attrNameLst>
                                      </p:cBhvr>
                                      <p:tavLst>
                                        <p:tav tm="0">
                                          <p:val>
                                            <p:strVal val="#ppt_x"/>
                                          </p:val>
                                        </p:tav>
                                        <p:tav tm="100000">
                                          <p:val>
                                            <p:strVal val="#ppt_x"/>
                                          </p:val>
                                        </p:tav>
                                      </p:tavLst>
                                    </p:anim>
                                    <p:anim calcmode="lin" valueType="num">
                                      <p:cBhvr>
                                        <p:cTn id="45"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3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grpId="1" nodeType="clickEffect">
                                  <p:stCondLst>
                                    <p:cond delay="0"/>
                                  </p:stCondLst>
                                  <p:childTnLst>
                                    <p:set>
                                      <p:cBhvr>
                                        <p:cTn id="53" dur="1" fill="hold">
                                          <p:stCondLst>
                                            <p:cond delay="0"/>
                                          </p:stCondLst>
                                        </p:cTn>
                                        <p:tgtEl>
                                          <p:spTgt spid="25"/>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26"/>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27"/>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20"/>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24"/>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21"/>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23"/>
                                        </p:tgtEl>
                                        <p:attrNameLst>
                                          <p:attrName>style.visibility</p:attrName>
                                        </p:attrNameLst>
                                      </p:cBhvr>
                                      <p:to>
                                        <p:strVal val="hidden"/>
                                      </p:to>
                                    </p:set>
                                  </p:childTnLst>
                                </p:cTn>
                              </p:par>
                              <p:par>
                                <p:cTn id="66" presetID="1" presetClass="exit" presetSubtype="0" fill="hold" grpId="2" nodeType="withEffect">
                                  <p:stCondLst>
                                    <p:cond delay="0"/>
                                  </p:stCondLst>
                                  <p:childTnLst>
                                    <p:set>
                                      <p:cBhvr>
                                        <p:cTn id="67" dur="1" fill="hold">
                                          <p:stCondLst>
                                            <p:cond delay="0"/>
                                          </p:stCondLst>
                                        </p:cTn>
                                        <p:tgtEl>
                                          <p:spTgt spid="22"/>
                                        </p:tgtEl>
                                        <p:attrNameLst>
                                          <p:attrName>style.visibility</p:attrName>
                                        </p:attrNameLst>
                                      </p:cBhvr>
                                      <p:to>
                                        <p:strVal val="hidden"/>
                                      </p:to>
                                    </p:set>
                                  </p:childTnLst>
                                </p:cTn>
                              </p:par>
                              <p:par>
                                <p:cTn id="68" presetID="1" presetClass="exit" presetSubtype="0" fill="hold" grpId="1" nodeType="withEffect">
                                  <p:stCondLst>
                                    <p:cond delay="0"/>
                                  </p:stCondLst>
                                  <p:childTnLst>
                                    <p:set>
                                      <p:cBhvr>
                                        <p:cTn id="69" dur="1" fill="hold">
                                          <p:stCondLst>
                                            <p:cond delay="0"/>
                                          </p:stCondLst>
                                        </p:cTn>
                                        <p:tgtEl>
                                          <p:spTgt spid="28"/>
                                        </p:tgtEl>
                                        <p:attrNameLst>
                                          <p:attrName>style.visibility</p:attrName>
                                        </p:attrNameLst>
                                      </p:cBhvr>
                                      <p:to>
                                        <p:strVal val="hidden"/>
                                      </p:to>
                                    </p:set>
                                  </p:childTnLst>
                                </p:cTn>
                              </p:par>
                              <p:par>
                                <p:cTn id="70" presetID="1" presetClass="exit" presetSubtype="0" fill="hold" grpId="1" nodeType="withEffect">
                                  <p:stCondLst>
                                    <p:cond delay="0"/>
                                  </p:stCondLst>
                                  <p:childTnLst>
                                    <p:set>
                                      <p:cBhvr>
                                        <p:cTn id="71" dur="1" fill="hold">
                                          <p:stCondLst>
                                            <p:cond delay="0"/>
                                          </p:stCondLst>
                                        </p:cTn>
                                        <p:tgtEl>
                                          <p:spTgt spid="29"/>
                                        </p:tgtEl>
                                        <p:attrNameLst>
                                          <p:attrName>style.visibility</p:attrName>
                                        </p:attrNameLst>
                                      </p:cBhvr>
                                      <p:to>
                                        <p:strVal val="hidden"/>
                                      </p:to>
                                    </p:set>
                                  </p:childTnLst>
                                </p:cTn>
                              </p:par>
                              <p:par>
                                <p:cTn id="72" presetID="1" presetClass="exit" presetSubtype="0" fill="hold" grpId="1" nodeType="withEffect">
                                  <p:stCondLst>
                                    <p:cond delay="0"/>
                                  </p:stCondLst>
                                  <p:childTnLst>
                                    <p:set>
                                      <p:cBhvr>
                                        <p:cTn id="73" dur="1" fill="hold">
                                          <p:stCondLst>
                                            <p:cond delay="0"/>
                                          </p:stCondLst>
                                        </p:cTn>
                                        <p:tgtEl>
                                          <p:spTgt spid="30"/>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0" nodeType="clickEffect">
                                  <p:stCondLst>
                                    <p:cond delay="0"/>
                                  </p:stCondLst>
                                  <p:childTnLst>
                                    <p:set>
                                      <p:cBhvr>
                                        <p:cTn id="77"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0" grpId="1"/>
      <p:bldP spid="21" grpId="0"/>
      <p:bldP spid="21" grpId="1"/>
      <p:bldP spid="22" grpId="0"/>
      <p:bldP spid="22" grpId="1"/>
      <p:bldP spid="22" grpId="2"/>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현존하는 주유소의 문제점"/>
          <p:cNvSpPr txBox="1">
            <a:spLocks noGrp="1"/>
          </p:cNvSpPr>
          <p:nvPr>
            <p:ph type="ctrTitle"/>
          </p:nvPr>
        </p:nvSpPr>
        <p:spPr>
          <a:prstGeom prst="rect">
            <a:avLst/>
          </a:prstGeom>
        </p:spPr>
        <p:txBody>
          <a:bodyPr/>
          <a:lstStyle>
            <a:lvl1pPr>
              <a:defRPr sz="5000"/>
            </a:lvl1pPr>
          </a:lstStyle>
          <a:p>
            <a:r>
              <a:rPr dirty="0" err="1"/>
              <a:t>현존하는</a:t>
            </a:r>
            <a:r>
              <a:rPr dirty="0"/>
              <a:t> </a:t>
            </a:r>
            <a:r>
              <a:rPr dirty="0" err="1"/>
              <a:t>주유소의</a:t>
            </a:r>
            <a:r>
              <a:rPr dirty="0"/>
              <a:t> </a:t>
            </a:r>
            <a:r>
              <a:rPr dirty="0" err="1"/>
              <a:t>문제점</a:t>
            </a:r>
            <a:endParaRPr dirty="0"/>
          </a:p>
        </p:txBody>
      </p:sp>
      <p:sp>
        <p:nvSpPr>
          <p:cNvPr id="130" name="Slide Number"/>
          <p:cNvSpPr txBox="1">
            <a:spLocks noGrp="1"/>
          </p:cNvSpPr>
          <p:nvPr>
            <p:ph type="sldNum" sz="quarter" idx="4294967295"/>
          </p:nvPr>
        </p:nvSpPr>
        <p:spPr>
          <a:xfrm>
            <a:off x="6385373" y="9296400"/>
            <a:ext cx="227280" cy="32430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latin typeface="Helvetica Neue Thin"/>
                <a:ea typeface="Helvetica Neue Thin"/>
                <a:cs typeface="Helvetica Neue Thin"/>
                <a:sym typeface="Helvetica Neue Thin"/>
              </a:defRPr>
            </a:lvl1pPr>
          </a:lstStyle>
          <a:p>
            <a:fld id="{86CB4B4D-7CA3-9044-876B-883B54F8677D}" type="slidenum">
              <a:t>3</a:t>
            </a:fld>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latin typeface="Helvetica Neue Thin"/>
                <a:ea typeface="Helvetica Neue Thin"/>
                <a:cs typeface="Helvetica Neue Thin"/>
                <a:sym typeface="Helvetica Neue Thin"/>
              </a:defRPr>
            </a:lvl1pPr>
          </a:lstStyle>
          <a:p>
            <a:fld id="{86CB4B4D-7CA3-9044-876B-883B54F8677D}" type="slidenum">
              <a:t>30</a:t>
            </a:fld>
            <a:endParaRPr/>
          </a:p>
        </p:txBody>
      </p:sp>
      <p:sp>
        <p:nvSpPr>
          <p:cNvPr id="295" name="예외 상황 처리 - 3"/>
          <p:cNvSpPr txBox="1"/>
          <p:nvPr/>
        </p:nvSpPr>
        <p:spPr>
          <a:xfrm>
            <a:off x="1270000" y="625582"/>
            <a:ext cx="10464800" cy="10382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4000" b="0">
                <a:latin typeface="+mn-lt"/>
                <a:ea typeface="+mn-ea"/>
                <a:cs typeface="+mn-cs"/>
                <a:sym typeface="Helvetica Neue Medium"/>
              </a:defRPr>
            </a:lvl1pPr>
          </a:lstStyle>
          <a:p>
            <a:r>
              <a:rPr dirty="0" err="1"/>
              <a:t>예외</a:t>
            </a:r>
            <a:r>
              <a:rPr dirty="0"/>
              <a:t> </a:t>
            </a:r>
            <a:r>
              <a:rPr dirty="0" err="1"/>
              <a:t>상황</a:t>
            </a:r>
            <a:r>
              <a:rPr dirty="0"/>
              <a:t> </a:t>
            </a:r>
            <a:r>
              <a:rPr dirty="0" err="1"/>
              <a:t>처리</a:t>
            </a:r>
            <a:r>
              <a:rPr lang="en-US" altLang="ko-KR" dirty="0"/>
              <a:t>(3)</a:t>
            </a:r>
            <a:r>
              <a:rPr dirty="0"/>
              <a:t> </a:t>
            </a:r>
            <a:r>
              <a:rPr lang="en-US" dirty="0"/>
              <a:t>–</a:t>
            </a:r>
            <a:r>
              <a:rPr dirty="0"/>
              <a:t> </a:t>
            </a:r>
            <a:r>
              <a:rPr lang="ko-KR" altLang="en-US" dirty="0">
                <a:solidFill>
                  <a:srgbClr val="FF0000"/>
                </a:solidFill>
              </a:rPr>
              <a:t>유사 석유 제조</a:t>
            </a:r>
            <a:endParaRPr dirty="0">
              <a:solidFill>
                <a:srgbClr val="FF0000"/>
              </a:solidFill>
            </a:endParaRPr>
          </a:p>
        </p:txBody>
      </p:sp>
      <p:sp>
        <p:nvSpPr>
          <p:cNvPr id="296" name="3. Re(T - 10) &gt; Re(T)…"/>
          <p:cNvSpPr txBox="1"/>
          <p:nvPr/>
        </p:nvSpPr>
        <p:spPr>
          <a:xfrm>
            <a:off x="1703208" y="1814294"/>
            <a:ext cx="9621534" cy="71342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lnSpcReduction="10000"/>
          </a:bodyPr>
          <a:lstStyle/>
          <a:p>
            <a:pPr algn="l" defTabSz="321310">
              <a:defRPr sz="1375" b="0">
                <a:latin typeface="+mn-lt"/>
                <a:ea typeface="+mn-ea"/>
                <a:cs typeface="+mn-cs"/>
                <a:sym typeface="Helvetica Neue Medium"/>
              </a:defRPr>
            </a:pPr>
            <a:r>
              <a:rPr dirty="0">
                <a:solidFill>
                  <a:schemeClr val="accent5">
                    <a:hueOff val="-82419"/>
                    <a:satOff val="-9513"/>
                    <a:lumOff val="-16343"/>
                  </a:schemeClr>
                </a:solidFill>
              </a:rPr>
              <a:t>3. </a:t>
            </a:r>
            <a:r>
              <a:rPr lang="en-US" altLang="ko-KR" dirty="0">
                <a:solidFill>
                  <a:schemeClr val="accent5">
                    <a:hueOff val="-82419"/>
                    <a:satOff val="-9513"/>
                    <a:lumOff val="-16343"/>
                  </a:schemeClr>
                </a:solidFill>
              </a:rPr>
              <a:t>10</a:t>
            </a:r>
            <a:r>
              <a:rPr lang="ko-KR" altLang="en-US" dirty="0">
                <a:solidFill>
                  <a:schemeClr val="accent5">
                    <a:hueOff val="-82419"/>
                    <a:satOff val="-9513"/>
                    <a:lumOff val="-16343"/>
                  </a:schemeClr>
                </a:solidFill>
              </a:rPr>
              <a:t>분 전 측정한 경유 </a:t>
            </a:r>
            <a:r>
              <a:rPr lang="ko-KR" altLang="en-US" dirty="0" err="1">
                <a:solidFill>
                  <a:schemeClr val="accent5">
                    <a:hueOff val="-82419"/>
                    <a:satOff val="-9513"/>
                    <a:lumOff val="-16343"/>
                  </a:schemeClr>
                </a:solidFill>
              </a:rPr>
              <a:t>잔여량</a:t>
            </a:r>
            <a:r>
              <a:rPr dirty="0">
                <a:solidFill>
                  <a:schemeClr val="accent5">
                    <a:hueOff val="-82419"/>
                    <a:satOff val="-9513"/>
                    <a:lumOff val="-16343"/>
                  </a:schemeClr>
                </a:solidFill>
              </a:rPr>
              <a:t> &gt;</a:t>
            </a:r>
            <a:r>
              <a:rPr lang="ko-KR" altLang="en-US" dirty="0">
                <a:solidFill>
                  <a:schemeClr val="accent5">
                    <a:hueOff val="-82419"/>
                    <a:satOff val="-9513"/>
                    <a:lumOff val="-16343"/>
                  </a:schemeClr>
                </a:solidFill>
              </a:rPr>
              <a:t> 현재 측정된 경유 </a:t>
            </a:r>
            <a:r>
              <a:rPr lang="ko-KR" altLang="en-US" dirty="0" err="1">
                <a:solidFill>
                  <a:schemeClr val="accent5">
                    <a:hueOff val="-82419"/>
                    <a:satOff val="-9513"/>
                    <a:lumOff val="-16343"/>
                  </a:schemeClr>
                </a:solidFill>
              </a:rPr>
              <a:t>잔여량</a:t>
            </a:r>
            <a:endParaRPr lang="en-US" altLang="ko-KR" dirty="0">
              <a:solidFill>
                <a:schemeClr val="accent5">
                  <a:hueOff val="-82419"/>
                  <a:satOff val="-9513"/>
                  <a:lumOff val="-16343"/>
                </a:schemeClr>
              </a:solidFill>
            </a:endParaRPr>
          </a:p>
          <a:p>
            <a:pPr algn="l" defTabSz="321310">
              <a:defRPr sz="1375" b="0">
                <a:latin typeface="+mn-lt"/>
                <a:ea typeface="+mn-ea"/>
                <a:cs typeface="+mn-cs"/>
                <a:sym typeface="Helvetica Neue Medium"/>
              </a:defRPr>
            </a:pPr>
            <a:endParaRPr dirty="0">
              <a:solidFill>
                <a:schemeClr val="accent5">
                  <a:hueOff val="-82419"/>
                  <a:satOff val="-9513"/>
                  <a:lumOff val="-16343"/>
                </a:schemeClr>
              </a:solidFill>
            </a:endParaRPr>
          </a:p>
          <a:p>
            <a:pPr algn="l" defTabSz="321310">
              <a:defRPr sz="1375" b="0">
                <a:latin typeface="+mn-lt"/>
                <a:ea typeface="+mn-ea"/>
                <a:cs typeface="+mn-cs"/>
                <a:sym typeface="Helvetica Neue Medium"/>
              </a:defRPr>
            </a:pPr>
            <a:r>
              <a:rPr dirty="0"/>
              <a:t>10분 </a:t>
            </a:r>
            <a:r>
              <a:rPr dirty="0" err="1"/>
              <a:t>전</a:t>
            </a:r>
            <a:r>
              <a:rPr dirty="0"/>
              <a:t> </a:t>
            </a:r>
            <a:r>
              <a:rPr dirty="0" err="1"/>
              <a:t>측정한</a:t>
            </a:r>
            <a:r>
              <a:rPr dirty="0"/>
              <a:t> </a:t>
            </a:r>
            <a:r>
              <a:rPr dirty="0" err="1"/>
              <a:t>경유</a:t>
            </a:r>
            <a:r>
              <a:rPr dirty="0"/>
              <a:t> </a:t>
            </a:r>
            <a:r>
              <a:rPr dirty="0" err="1"/>
              <a:t>잔여량이</a:t>
            </a:r>
            <a:r>
              <a:rPr dirty="0"/>
              <a:t> 10분 </a:t>
            </a:r>
            <a:r>
              <a:rPr dirty="0" err="1"/>
              <a:t>뒤</a:t>
            </a:r>
            <a:r>
              <a:rPr dirty="0"/>
              <a:t> </a:t>
            </a:r>
            <a:r>
              <a:rPr dirty="0" err="1"/>
              <a:t>측정된</a:t>
            </a:r>
            <a:r>
              <a:rPr dirty="0"/>
              <a:t> </a:t>
            </a:r>
            <a:r>
              <a:rPr dirty="0" err="1"/>
              <a:t>경유</a:t>
            </a:r>
            <a:r>
              <a:rPr dirty="0"/>
              <a:t> </a:t>
            </a:r>
            <a:r>
              <a:rPr dirty="0" err="1"/>
              <a:t>잔여량보다</a:t>
            </a:r>
            <a:r>
              <a:rPr dirty="0"/>
              <a:t> </a:t>
            </a:r>
            <a:r>
              <a:rPr dirty="0" err="1"/>
              <a:t>많다면</a:t>
            </a:r>
            <a:r>
              <a:rPr dirty="0"/>
              <a:t>, </a:t>
            </a:r>
            <a:r>
              <a:rPr dirty="0" err="1"/>
              <a:t>비정상적인</a:t>
            </a:r>
            <a:r>
              <a:rPr dirty="0"/>
              <a:t> </a:t>
            </a:r>
            <a:r>
              <a:rPr dirty="0" err="1"/>
              <a:t>방법으로</a:t>
            </a:r>
            <a:r>
              <a:rPr dirty="0"/>
              <a:t> </a:t>
            </a:r>
            <a:br>
              <a:rPr dirty="0"/>
            </a:br>
            <a:r>
              <a:rPr dirty="0" err="1"/>
              <a:t>외부에서</a:t>
            </a:r>
            <a:r>
              <a:rPr dirty="0"/>
              <a:t> </a:t>
            </a:r>
            <a:r>
              <a:rPr dirty="0" err="1"/>
              <a:t>기름이</a:t>
            </a:r>
            <a:r>
              <a:rPr dirty="0"/>
              <a:t> </a:t>
            </a:r>
            <a:r>
              <a:rPr dirty="0" err="1"/>
              <a:t>유입되었다는</a:t>
            </a:r>
            <a:r>
              <a:rPr dirty="0"/>
              <a:t> </a:t>
            </a:r>
            <a:r>
              <a:rPr dirty="0" err="1"/>
              <a:t>것을</a:t>
            </a:r>
            <a:r>
              <a:rPr dirty="0"/>
              <a:t> </a:t>
            </a:r>
            <a:r>
              <a:rPr dirty="0" err="1"/>
              <a:t>확인할</a:t>
            </a:r>
            <a:r>
              <a:rPr dirty="0"/>
              <a:t> </a:t>
            </a:r>
            <a:r>
              <a:rPr dirty="0" err="1"/>
              <a:t>수</a:t>
            </a:r>
            <a:r>
              <a:rPr dirty="0"/>
              <a:t> </a:t>
            </a:r>
            <a:r>
              <a:rPr dirty="0" err="1"/>
              <a:t>있다</a:t>
            </a:r>
            <a:r>
              <a:rPr dirty="0"/>
              <a:t>.</a:t>
            </a:r>
            <a:br>
              <a:rPr dirty="0"/>
            </a:br>
            <a:br>
              <a:rPr dirty="0"/>
            </a:br>
            <a:r>
              <a:rPr dirty="0"/>
              <a:t>        function refueling(m){</a:t>
            </a:r>
          </a:p>
          <a:p>
            <a:pPr algn="l" defTabSz="321310">
              <a:defRPr sz="1375" b="0">
                <a:latin typeface="+mn-lt"/>
                <a:ea typeface="+mn-ea"/>
                <a:cs typeface="+mn-cs"/>
                <a:sym typeface="Helvetica Neue Medium"/>
              </a:defRPr>
            </a:pPr>
            <a:r>
              <a:rPr dirty="0"/>
              <a:t>      _</a:t>
            </a:r>
            <a:r>
              <a:rPr dirty="0" err="1"/>
              <a:t>timerCount</a:t>
            </a:r>
            <a:r>
              <a:rPr dirty="0"/>
              <a:t>[</a:t>
            </a:r>
            <a:r>
              <a:rPr dirty="0" err="1"/>
              <a:t>m.machine</a:t>
            </a:r>
            <a:r>
              <a:rPr dirty="0"/>
              <a:t>] = 0;</a:t>
            </a:r>
          </a:p>
          <a:p>
            <a:pPr algn="l" defTabSz="321310">
              <a:defRPr sz="1375" b="0">
                <a:latin typeface="+mn-lt"/>
                <a:ea typeface="+mn-ea"/>
                <a:cs typeface="+mn-cs"/>
                <a:sym typeface="Helvetica Neue Medium"/>
              </a:defRPr>
            </a:pPr>
            <a:r>
              <a:rPr dirty="0"/>
              <a:t>      _timer[</a:t>
            </a:r>
            <a:r>
              <a:rPr dirty="0" err="1"/>
              <a:t>m.machine</a:t>
            </a:r>
            <a:r>
              <a:rPr dirty="0"/>
              <a:t>] = </a:t>
            </a:r>
            <a:r>
              <a:rPr dirty="0" err="1">
                <a:solidFill>
                  <a:schemeClr val="accent5">
                    <a:hueOff val="-82419"/>
                    <a:satOff val="-9513"/>
                    <a:lumOff val="-16343"/>
                  </a:schemeClr>
                </a:solidFill>
              </a:rPr>
              <a:t>setInterval</a:t>
            </a:r>
            <a:r>
              <a:rPr dirty="0"/>
              <a:t>(function(){</a:t>
            </a:r>
          </a:p>
          <a:p>
            <a:pPr algn="l" defTabSz="321310">
              <a:defRPr sz="1375" b="0">
                <a:latin typeface="+mn-lt"/>
                <a:ea typeface="+mn-ea"/>
                <a:cs typeface="+mn-cs"/>
                <a:sym typeface="Helvetica Neue Medium"/>
              </a:defRPr>
            </a:pPr>
            <a:endParaRPr dirty="0"/>
          </a:p>
          <a:p>
            <a:pPr algn="l" defTabSz="321310">
              <a:defRPr sz="1375" b="0">
                <a:latin typeface="+mn-lt"/>
                <a:ea typeface="+mn-ea"/>
                <a:cs typeface="+mn-cs"/>
                <a:sym typeface="Helvetica Neue Medium"/>
              </a:defRPr>
            </a:pPr>
            <a:r>
              <a:rPr dirty="0"/>
              <a:t>        let </a:t>
            </a:r>
            <a:r>
              <a:rPr dirty="0" err="1"/>
              <a:t>thisMachine</a:t>
            </a:r>
            <a:r>
              <a:rPr dirty="0"/>
              <a:t> = _</a:t>
            </a:r>
            <a:r>
              <a:rPr dirty="0" err="1"/>
              <a:t>gasMachine</a:t>
            </a:r>
            <a:r>
              <a:rPr dirty="0"/>
              <a:t>["machine" + </a:t>
            </a:r>
            <a:r>
              <a:rPr dirty="0" err="1"/>
              <a:t>m.machine</a:t>
            </a:r>
            <a:r>
              <a:rPr dirty="0"/>
              <a:t>];</a:t>
            </a:r>
          </a:p>
          <a:p>
            <a:pPr algn="l" defTabSz="321310">
              <a:defRPr sz="1375" b="0">
                <a:latin typeface="+mn-lt"/>
                <a:ea typeface="+mn-ea"/>
                <a:cs typeface="+mn-cs"/>
                <a:sym typeface="Helvetica Neue Medium"/>
              </a:defRPr>
            </a:pPr>
            <a:r>
              <a:rPr dirty="0"/>
              <a:t>        _</a:t>
            </a:r>
            <a:r>
              <a:rPr dirty="0" err="1"/>
              <a:t>timerCount</a:t>
            </a:r>
            <a:r>
              <a:rPr dirty="0"/>
              <a:t>[</a:t>
            </a:r>
            <a:r>
              <a:rPr dirty="0" err="1"/>
              <a:t>m.machine</a:t>
            </a:r>
            <a:r>
              <a:rPr dirty="0"/>
              <a:t>]++;</a:t>
            </a:r>
          </a:p>
          <a:p>
            <a:pPr algn="l" defTabSz="321310">
              <a:defRPr sz="1375" b="0">
                <a:latin typeface="+mn-lt"/>
                <a:ea typeface="+mn-ea"/>
                <a:cs typeface="+mn-cs"/>
                <a:sym typeface="Helvetica Neue Medium"/>
              </a:defRPr>
            </a:pPr>
            <a:r>
              <a:rPr dirty="0"/>
              <a:t>        </a:t>
            </a:r>
            <a:r>
              <a:rPr dirty="0" err="1"/>
              <a:t>thisMachine.useLiter</a:t>
            </a:r>
            <a:r>
              <a:rPr dirty="0"/>
              <a:t> = </a:t>
            </a:r>
            <a:r>
              <a:rPr dirty="0" err="1"/>
              <a:t>thisMachine.useLiter</a:t>
            </a:r>
            <a:r>
              <a:rPr dirty="0"/>
              <a:t> + 1;</a:t>
            </a:r>
          </a:p>
          <a:p>
            <a:pPr algn="l" defTabSz="321310">
              <a:defRPr sz="1375" b="0">
                <a:latin typeface="+mn-lt"/>
                <a:ea typeface="+mn-ea"/>
                <a:cs typeface="+mn-cs"/>
                <a:sym typeface="Helvetica Neue Medium"/>
              </a:defRPr>
            </a:pPr>
            <a:endParaRPr dirty="0"/>
          </a:p>
          <a:p>
            <a:pPr algn="l" defTabSz="321310">
              <a:defRPr sz="1375" b="0">
                <a:latin typeface="+mn-lt"/>
                <a:ea typeface="+mn-ea"/>
                <a:cs typeface="+mn-cs"/>
                <a:sym typeface="Helvetica Neue Medium"/>
              </a:defRPr>
            </a:pPr>
            <a:r>
              <a:rPr dirty="0"/>
              <a:t>        let percent = _</a:t>
            </a:r>
            <a:r>
              <a:rPr dirty="0" err="1"/>
              <a:t>timerCount</a:t>
            </a:r>
            <a:r>
              <a:rPr dirty="0"/>
              <a:t>[</a:t>
            </a:r>
            <a:r>
              <a:rPr dirty="0" err="1"/>
              <a:t>m.machine</a:t>
            </a:r>
            <a:r>
              <a:rPr dirty="0"/>
              <a:t>]/</a:t>
            </a:r>
            <a:r>
              <a:rPr dirty="0" err="1"/>
              <a:t>thisMachine.nowRefuelingAmout</a:t>
            </a:r>
            <a:r>
              <a:rPr dirty="0"/>
              <a:t>;</a:t>
            </a:r>
          </a:p>
          <a:p>
            <a:pPr algn="l" defTabSz="321310">
              <a:defRPr sz="1375" b="0">
                <a:latin typeface="+mn-lt"/>
                <a:ea typeface="+mn-ea"/>
                <a:cs typeface="+mn-cs"/>
                <a:sym typeface="Helvetica Neue Medium"/>
              </a:defRPr>
            </a:pPr>
            <a:r>
              <a:rPr dirty="0"/>
              <a:t>        ...</a:t>
            </a:r>
          </a:p>
          <a:p>
            <a:pPr algn="l" defTabSz="321310">
              <a:defRPr sz="1375" b="0">
                <a:latin typeface="+mn-lt"/>
                <a:ea typeface="+mn-ea"/>
                <a:cs typeface="+mn-cs"/>
                <a:sym typeface="Helvetica Neue Medium"/>
              </a:defRPr>
            </a:pPr>
            <a:endParaRPr dirty="0"/>
          </a:p>
          <a:p>
            <a:pPr algn="l" defTabSz="321310">
              <a:defRPr sz="1375" b="0">
                <a:latin typeface="+mn-lt"/>
                <a:ea typeface="+mn-ea"/>
                <a:cs typeface="+mn-cs"/>
                <a:sym typeface="Helvetica Neue Medium"/>
              </a:defRPr>
            </a:pPr>
            <a:r>
              <a:rPr dirty="0"/>
              <a:t>        if(_</a:t>
            </a:r>
            <a:r>
              <a:rPr dirty="0" err="1"/>
              <a:t>timerCount</a:t>
            </a:r>
            <a:r>
              <a:rPr dirty="0"/>
              <a:t>[</a:t>
            </a:r>
            <a:r>
              <a:rPr dirty="0" err="1"/>
              <a:t>m.machine</a:t>
            </a:r>
            <a:r>
              <a:rPr dirty="0"/>
              <a:t>]===</a:t>
            </a:r>
            <a:r>
              <a:rPr dirty="0" err="1"/>
              <a:t>thisMachine.nowRefuelingAmout</a:t>
            </a:r>
            <a:r>
              <a:rPr dirty="0"/>
              <a:t>){</a:t>
            </a:r>
          </a:p>
          <a:p>
            <a:pPr algn="l" defTabSz="321310">
              <a:defRPr sz="1375" b="0">
                <a:latin typeface="+mn-lt"/>
                <a:ea typeface="+mn-ea"/>
                <a:cs typeface="+mn-cs"/>
                <a:sym typeface="Helvetica Neue Medium"/>
              </a:defRPr>
            </a:pPr>
            <a:r>
              <a:rPr dirty="0"/>
              <a:t>          </a:t>
            </a:r>
            <a:r>
              <a:rPr dirty="0" err="1">
                <a:solidFill>
                  <a:schemeClr val="accent5">
                    <a:hueOff val="-82419"/>
                    <a:satOff val="-9513"/>
                    <a:lumOff val="-16343"/>
                  </a:schemeClr>
                </a:solidFill>
              </a:rPr>
              <a:t>clearInterval</a:t>
            </a:r>
            <a:r>
              <a:rPr dirty="0"/>
              <a:t>(_timer[</a:t>
            </a:r>
            <a:r>
              <a:rPr dirty="0" err="1"/>
              <a:t>m.machine</a:t>
            </a:r>
            <a:r>
              <a:rPr dirty="0"/>
              <a:t>]);</a:t>
            </a:r>
          </a:p>
          <a:p>
            <a:pPr algn="l" defTabSz="321310">
              <a:defRPr sz="1375" b="0">
                <a:latin typeface="+mn-lt"/>
                <a:ea typeface="+mn-ea"/>
                <a:cs typeface="+mn-cs"/>
                <a:sym typeface="Helvetica Neue Medium"/>
              </a:defRPr>
            </a:pPr>
            <a:r>
              <a:rPr dirty="0"/>
              <a:t>        ...</a:t>
            </a:r>
          </a:p>
          <a:p>
            <a:pPr algn="l" defTabSz="321310">
              <a:defRPr sz="1375" b="0">
                <a:latin typeface="+mn-lt"/>
                <a:ea typeface="+mn-ea"/>
                <a:cs typeface="+mn-cs"/>
                <a:sym typeface="Helvetica Neue Medium"/>
              </a:defRPr>
            </a:pPr>
            <a:r>
              <a:rPr dirty="0"/>
              <a:t>             //node send</a:t>
            </a:r>
          </a:p>
          <a:p>
            <a:pPr algn="l" defTabSz="321310">
              <a:defRPr sz="1375" b="0">
                <a:solidFill>
                  <a:schemeClr val="accent5">
                    <a:hueOff val="-82419"/>
                    <a:satOff val="-9513"/>
                    <a:lumOff val="-16343"/>
                  </a:schemeClr>
                </a:solidFill>
                <a:latin typeface="+mn-lt"/>
                <a:ea typeface="+mn-ea"/>
                <a:cs typeface="+mn-cs"/>
                <a:sym typeface="Helvetica Neue Medium"/>
              </a:defRPr>
            </a:pPr>
            <a:r>
              <a:rPr dirty="0"/>
              <a:t>              </a:t>
            </a:r>
            <a:r>
              <a:rPr dirty="0" err="1"/>
              <a:t>const</a:t>
            </a:r>
            <a:r>
              <a:rPr dirty="0"/>
              <a:t> </a:t>
            </a:r>
            <a:r>
              <a:rPr dirty="0" err="1"/>
              <a:t>url</a:t>
            </a:r>
            <a:r>
              <a:rPr dirty="0"/>
              <a:t> = "http://127.0.0.1:3000/</a:t>
            </a:r>
            <a:r>
              <a:rPr dirty="0" err="1"/>
              <a:t>usedgasamount</a:t>
            </a:r>
            <a:r>
              <a:rPr dirty="0"/>
              <a:t>/"+sum;</a:t>
            </a:r>
          </a:p>
          <a:p>
            <a:pPr algn="l" defTabSz="321310">
              <a:defRPr sz="1375" b="0">
                <a:solidFill>
                  <a:schemeClr val="accent5">
                    <a:hueOff val="-82419"/>
                    <a:satOff val="-9513"/>
                    <a:lumOff val="-16343"/>
                  </a:schemeClr>
                </a:solidFill>
                <a:latin typeface="+mn-lt"/>
                <a:ea typeface="+mn-ea"/>
                <a:cs typeface="+mn-cs"/>
                <a:sym typeface="Helvetica Neue Medium"/>
              </a:defRPr>
            </a:pPr>
            <a:endParaRPr dirty="0"/>
          </a:p>
          <a:p>
            <a:pPr algn="l" defTabSz="321310">
              <a:defRPr sz="1375" b="0">
                <a:latin typeface="+mn-lt"/>
                <a:ea typeface="+mn-ea"/>
                <a:cs typeface="+mn-cs"/>
                <a:sym typeface="Helvetica Neue Medium"/>
              </a:defRPr>
            </a:pPr>
            <a:r>
              <a:rPr dirty="0"/>
              <a:t>        		fetch(</a:t>
            </a:r>
            <a:r>
              <a:rPr dirty="0" err="1"/>
              <a:t>url</a:t>
            </a:r>
            <a:r>
              <a:rPr dirty="0"/>
              <a:t>, {</a:t>
            </a:r>
          </a:p>
          <a:p>
            <a:pPr algn="l" defTabSz="321310">
              <a:defRPr sz="1375" b="0">
                <a:latin typeface="+mn-lt"/>
                <a:ea typeface="+mn-ea"/>
                <a:cs typeface="+mn-cs"/>
                <a:sym typeface="Helvetica Neue Medium"/>
              </a:defRPr>
            </a:pPr>
            <a:r>
              <a:rPr dirty="0"/>
              <a:t>        			mode: 'no-</a:t>
            </a:r>
            <a:r>
              <a:rPr dirty="0" err="1"/>
              <a:t>cors</a:t>
            </a:r>
            <a:r>
              <a:rPr dirty="0"/>
              <a:t>',</a:t>
            </a:r>
          </a:p>
          <a:p>
            <a:pPr algn="l" defTabSz="321310">
              <a:defRPr sz="1375" b="0">
                <a:latin typeface="+mn-lt"/>
                <a:ea typeface="+mn-ea"/>
                <a:cs typeface="+mn-cs"/>
                <a:sym typeface="Helvetica Neue Medium"/>
              </a:defRPr>
            </a:pPr>
            <a:r>
              <a:rPr dirty="0"/>
              <a:t>        			method: 'get'</a:t>
            </a:r>
          </a:p>
          <a:p>
            <a:pPr algn="l" defTabSz="321310">
              <a:defRPr sz="1375" b="0">
                <a:latin typeface="+mn-lt"/>
                <a:ea typeface="+mn-ea"/>
                <a:cs typeface="+mn-cs"/>
                <a:sym typeface="Helvetica Neue Medium"/>
              </a:defRPr>
            </a:pPr>
            <a:r>
              <a:rPr dirty="0"/>
              <a:t>        		})</a:t>
            </a:r>
          </a:p>
          <a:p>
            <a:pPr algn="l" defTabSz="321310">
              <a:defRPr sz="1375" b="0">
                <a:latin typeface="+mn-lt"/>
                <a:ea typeface="+mn-ea"/>
                <a:cs typeface="+mn-cs"/>
                <a:sym typeface="Helvetica Neue Medium"/>
              </a:defRPr>
            </a:pPr>
            <a:r>
              <a:rPr dirty="0"/>
              <a:t>        		.then(function(response) {</a:t>
            </a:r>
          </a:p>
          <a:p>
            <a:pPr algn="l" defTabSz="321310">
              <a:defRPr sz="1375" b="0">
                <a:latin typeface="+mn-lt"/>
                <a:ea typeface="+mn-ea"/>
                <a:cs typeface="+mn-cs"/>
                <a:sym typeface="Helvetica Neue Medium"/>
              </a:defRPr>
            </a:pPr>
            <a:r>
              <a:rPr dirty="0"/>
              <a:t>        			</a:t>
            </a:r>
            <a:r>
              <a:rPr dirty="0" err="1"/>
              <a:t>response.text</a:t>
            </a:r>
            <a:r>
              <a:rPr dirty="0"/>
              <a:t>().then(function(text) {</a:t>
            </a:r>
          </a:p>
          <a:p>
            <a:pPr algn="l" defTabSz="321310">
              <a:defRPr sz="1375" b="0">
                <a:latin typeface="+mn-lt"/>
                <a:ea typeface="+mn-ea"/>
                <a:cs typeface="+mn-cs"/>
                <a:sym typeface="Helvetica Neue Medium"/>
              </a:defRPr>
            </a:pPr>
            <a:r>
              <a:rPr dirty="0"/>
              <a:t>        				return 0;</a:t>
            </a:r>
          </a:p>
          <a:p>
            <a:pPr algn="l" defTabSz="321310">
              <a:defRPr sz="1375" b="0">
                <a:latin typeface="+mn-lt"/>
                <a:ea typeface="+mn-ea"/>
                <a:cs typeface="+mn-cs"/>
                <a:sym typeface="Helvetica Neue Medium"/>
              </a:defRPr>
            </a:pPr>
            <a:r>
              <a:rPr dirty="0"/>
              <a:t>        			});</a:t>
            </a:r>
          </a:p>
          <a:p>
            <a:pPr algn="l" defTabSz="321310">
              <a:defRPr sz="1375" b="0">
                <a:latin typeface="+mn-lt"/>
                <a:ea typeface="+mn-ea"/>
                <a:cs typeface="+mn-cs"/>
                <a:sym typeface="Helvetica Neue Medium"/>
              </a:defRPr>
            </a:pPr>
            <a:r>
              <a:rPr dirty="0"/>
              <a:t>        		})</a:t>
            </a:r>
          </a:p>
          <a:p>
            <a:pPr algn="l" defTabSz="321310">
              <a:defRPr sz="1375" b="0">
                <a:latin typeface="+mn-lt"/>
                <a:ea typeface="+mn-ea"/>
                <a:cs typeface="+mn-cs"/>
                <a:sym typeface="Helvetica Neue Medium"/>
              </a:defRPr>
            </a:pPr>
            <a:r>
              <a:rPr dirty="0"/>
              <a:t>        		.catch(function(error) {</a:t>
            </a:r>
          </a:p>
          <a:p>
            <a:pPr algn="l" defTabSz="321310">
              <a:defRPr sz="1375" b="0">
                <a:latin typeface="+mn-lt"/>
                <a:ea typeface="+mn-ea"/>
                <a:cs typeface="+mn-cs"/>
                <a:sym typeface="Helvetica Neue Medium"/>
              </a:defRPr>
            </a:pPr>
            <a:r>
              <a:rPr dirty="0"/>
              <a:t>        			</a:t>
            </a:r>
            <a:r>
              <a:rPr dirty="0" err="1"/>
              <a:t>console.log</a:t>
            </a:r>
            <a:r>
              <a:rPr dirty="0"/>
              <a:t>(error);</a:t>
            </a:r>
          </a:p>
          <a:p>
            <a:pPr algn="l" defTabSz="321310">
              <a:defRPr sz="1375" b="0">
                <a:latin typeface="+mn-lt"/>
                <a:ea typeface="+mn-ea"/>
                <a:cs typeface="+mn-cs"/>
                <a:sym typeface="Helvetica Neue Medium"/>
              </a:defRPr>
            </a:pPr>
            <a:r>
              <a:rPr dirty="0"/>
              <a:t>        		});</a:t>
            </a:r>
          </a:p>
          <a:p>
            <a:pPr algn="l" defTabSz="321310">
              <a:defRPr sz="1375" b="0">
                <a:latin typeface="+mn-lt"/>
                <a:ea typeface="+mn-ea"/>
                <a:cs typeface="+mn-cs"/>
                <a:sym typeface="Helvetica Neue Medium"/>
              </a:defRPr>
            </a:pPr>
            <a:r>
              <a:rPr dirty="0"/>
              <a:t>          }</a:t>
            </a:r>
          </a:p>
          <a:p>
            <a:pPr algn="l" defTabSz="321310">
              <a:defRPr sz="1375" b="0">
                <a:latin typeface="+mn-lt"/>
                <a:ea typeface="+mn-ea"/>
                <a:cs typeface="+mn-cs"/>
                <a:sym typeface="Helvetica Neue Medium"/>
              </a:defRPr>
            </a:pPr>
            <a:r>
              <a:rPr dirty="0"/>
              <a:t>        }</a:t>
            </a:r>
          </a:p>
          <a:p>
            <a:pPr algn="l" defTabSz="321310">
              <a:defRPr sz="1375" b="0">
                <a:latin typeface="+mn-lt"/>
                <a:ea typeface="+mn-ea"/>
                <a:cs typeface="+mn-cs"/>
                <a:sym typeface="Helvetica Neue Medium"/>
              </a:defRPr>
            </a:pPr>
            <a:r>
              <a:rPr dirty="0"/>
              <a:t>      }, </a:t>
            </a:r>
            <a:r>
              <a:rPr dirty="0">
                <a:solidFill>
                  <a:schemeClr val="accent5">
                    <a:hueOff val="-82419"/>
                    <a:satOff val="-9513"/>
                    <a:lumOff val="-16343"/>
                  </a:schemeClr>
                </a:solidFill>
              </a:rPr>
              <a:t>600000</a:t>
            </a:r>
            <a:r>
              <a:rPr dirty="0"/>
              <a:t>);</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latin typeface="Helvetica Neue Thin"/>
                <a:ea typeface="Helvetica Neue Thin"/>
                <a:cs typeface="Helvetica Neue Thin"/>
                <a:sym typeface="Helvetica Neue Thin"/>
              </a:defRPr>
            </a:lvl1pPr>
          </a:lstStyle>
          <a:p>
            <a:fld id="{86CB4B4D-7CA3-9044-876B-883B54F8677D}" type="slidenum">
              <a:t>31</a:t>
            </a:fld>
            <a:endParaRPr/>
          </a:p>
        </p:txBody>
      </p:sp>
      <p:sp>
        <p:nvSpPr>
          <p:cNvPr id="301" name="예외 상황 처리 - 4"/>
          <p:cNvSpPr txBox="1"/>
          <p:nvPr/>
        </p:nvSpPr>
        <p:spPr>
          <a:xfrm>
            <a:off x="1270000" y="625582"/>
            <a:ext cx="10464800" cy="10382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4000" b="0">
                <a:latin typeface="+mn-lt"/>
                <a:ea typeface="+mn-ea"/>
                <a:cs typeface="+mn-cs"/>
                <a:sym typeface="Helvetica Neue Medium"/>
              </a:defRPr>
            </a:lvl1pPr>
          </a:lstStyle>
          <a:p>
            <a:r>
              <a:rPr dirty="0" err="1"/>
              <a:t>예외</a:t>
            </a:r>
            <a:r>
              <a:rPr dirty="0"/>
              <a:t> </a:t>
            </a:r>
            <a:r>
              <a:rPr dirty="0" err="1"/>
              <a:t>상황</a:t>
            </a:r>
            <a:r>
              <a:rPr dirty="0"/>
              <a:t> </a:t>
            </a:r>
            <a:r>
              <a:rPr dirty="0" err="1"/>
              <a:t>처리</a:t>
            </a:r>
            <a:r>
              <a:rPr lang="en-US" altLang="ko-KR" dirty="0"/>
              <a:t>(4)</a:t>
            </a:r>
            <a:r>
              <a:rPr dirty="0"/>
              <a:t> </a:t>
            </a:r>
            <a:r>
              <a:rPr lang="en-US" dirty="0"/>
              <a:t>–</a:t>
            </a:r>
            <a:r>
              <a:rPr dirty="0"/>
              <a:t> </a:t>
            </a:r>
            <a:r>
              <a:rPr lang="ko-KR" altLang="en-US" dirty="0">
                <a:solidFill>
                  <a:srgbClr val="FF0000"/>
                </a:solidFill>
              </a:rPr>
              <a:t>불법적인 기름 추출</a:t>
            </a:r>
            <a:endParaRPr dirty="0">
              <a:solidFill>
                <a:srgbClr val="FF0000"/>
              </a:solidFill>
            </a:endParaRPr>
          </a:p>
        </p:txBody>
      </p:sp>
      <p:sp>
        <p:nvSpPr>
          <p:cNvPr id="302" name="4. Re(T - 10) &lt; Re(T)…"/>
          <p:cNvSpPr txBox="1"/>
          <p:nvPr/>
        </p:nvSpPr>
        <p:spPr>
          <a:xfrm>
            <a:off x="1691633" y="1705951"/>
            <a:ext cx="9621534" cy="77894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lnSpcReduction="10000"/>
          </a:bodyPr>
          <a:lstStyle/>
          <a:p>
            <a:pPr algn="l" defTabSz="344677">
              <a:defRPr sz="1474" b="0">
                <a:solidFill>
                  <a:schemeClr val="accent5">
                    <a:hueOff val="-82419"/>
                    <a:satOff val="-9513"/>
                    <a:lumOff val="-16343"/>
                  </a:schemeClr>
                </a:solidFill>
                <a:latin typeface="+mn-lt"/>
                <a:ea typeface="+mn-ea"/>
                <a:cs typeface="+mn-cs"/>
                <a:sym typeface="Helvetica Neue Medium"/>
              </a:defRPr>
            </a:pPr>
            <a:r>
              <a:rPr sz="1380" dirty="0"/>
              <a:t>4.</a:t>
            </a:r>
            <a:r>
              <a:rPr lang="ko-KR" altLang="en-US" sz="1380" dirty="0"/>
              <a:t> </a:t>
            </a:r>
            <a:r>
              <a:rPr lang="en-US" altLang="ko-KR" sz="1380" b="0" dirty="0">
                <a:solidFill>
                  <a:schemeClr val="accent5">
                    <a:hueOff val="-82419"/>
                    <a:satOff val="-9513"/>
                    <a:lumOff val="-16343"/>
                  </a:schemeClr>
                </a:solidFill>
                <a:sym typeface="Helvetica Neue Medium"/>
              </a:rPr>
              <a:t>10</a:t>
            </a:r>
            <a:r>
              <a:rPr lang="ko-KR" altLang="en-US" sz="1380" b="0" dirty="0">
                <a:solidFill>
                  <a:schemeClr val="accent5">
                    <a:hueOff val="-82419"/>
                    <a:satOff val="-9513"/>
                    <a:lumOff val="-16343"/>
                  </a:schemeClr>
                </a:solidFill>
                <a:sym typeface="Helvetica Neue Medium"/>
              </a:rPr>
              <a:t>분 전 측정한 경유 </a:t>
            </a:r>
            <a:r>
              <a:rPr lang="ko-KR" altLang="en-US" sz="1380" b="0" dirty="0" err="1">
                <a:solidFill>
                  <a:schemeClr val="accent5">
                    <a:hueOff val="-82419"/>
                    <a:satOff val="-9513"/>
                    <a:lumOff val="-16343"/>
                  </a:schemeClr>
                </a:solidFill>
                <a:sym typeface="Helvetica Neue Medium"/>
              </a:rPr>
              <a:t>잔여량</a:t>
            </a:r>
            <a:r>
              <a:rPr lang="ko-KR" altLang="en-US" sz="1380" b="0" dirty="0">
                <a:solidFill>
                  <a:schemeClr val="accent5">
                    <a:hueOff val="-82419"/>
                    <a:satOff val="-9513"/>
                    <a:lumOff val="-16343"/>
                  </a:schemeClr>
                </a:solidFill>
                <a:sym typeface="Helvetica Neue Medium"/>
              </a:rPr>
              <a:t> </a:t>
            </a:r>
            <a:r>
              <a:rPr lang="en-US" altLang="ko-KR" sz="1380" b="0" dirty="0">
                <a:solidFill>
                  <a:schemeClr val="accent5">
                    <a:hueOff val="-82419"/>
                    <a:satOff val="-9513"/>
                    <a:lumOff val="-16343"/>
                  </a:schemeClr>
                </a:solidFill>
                <a:sym typeface="Helvetica Neue Medium"/>
              </a:rPr>
              <a:t>&lt;</a:t>
            </a:r>
            <a:r>
              <a:rPr lang="ko-KR" altLang="en-US" sz="1380" b="0" dirty="0">
                <a:solidFill>
                  <a:schemeClr val="accent5">
                    <a:hueOff val="-82419"/>
                    <a:satOff val="-9513"/>
                    <a:lumOff val="-16343"/>
                  </a:schemeClr>
                </a:solidFill>
                <a:sym typeface="Helvetica Neue Medium"/>
              </a:rPr>
              <a:t> 현재 측정된 경유 </a:t>
            </a:r>
            <a:r>
              <a:rPr lang="ko-KR" altLang="en-US" sz="1380" b="0" dirty="0" err="1">
                <a:solidFill>
                  <a:schemeClr val="accent5">
                    <a:hueOff val="-82419"/>
                    <a:satOff val="-9513"/>
                    <a:lumOff val="-16343"/>
                  </a:schemeClr>
                </a:solidFill>
                <a:sym typeface="Helvetica Neue Medium"/>
              </a:rPr>
              <a:t>잔여량</a:t>
            </a:r>
            <a:endParaRPr lang="ko-KR" altLang="en-US" sz="1380" b="0" dirty="0">
              <a:solidFill>
                <a:schemeClr val="accent5">
                  <a:hueOff val="-82419"/>
                  <a:satOff val="-9513"/>
                  <a:lumOff val="-16343"/>
                </a:schemeClr>
              </a:solidFill>
              <a:sym typeface="Helvetica Neue Medium"/>
            </a:endParaRPr>
          </a:p>
          <a:p>
            <a:pPr algn="l" defTabSz="344677">
              <a:defRPr sz="1474" b="0">
                <a:solidFill>
                  <a:schemeClr val="accent5">
                    <a:hueOff val="-82419"/>
                    <a:satOff val="-9513"/>
                    <a:lumOff val="-16343"/>
                  </a:schemeClr>
                </a:solidFill>
                <a:latin typeface="+mn-lt"/>
                <a:ea typeface="+mn-ea"/>
                <a:cs typeface="+mn-cs"/>
                <a:sym typeface="Helvetica Neue Medium"/>
              </a:defRPr>
            </a:pPr>
            <a:endParaRPr dirty="0"/>
          </a:p>
          <a:p>
            <a:pPr algn="l" defTabSz="344677">
              <a:defRPr sz="1474" b="0">
                <a:latin typeface="+mn-lt"/>
                <a:ea typeface="+mn-ea"/>
                <a:cs typeface="+mn-cs"/>
                <a:sym typeface="Helvetica Neue Medium"/>
              </a:defRPr>
            </a:pPr>
            <a:r>
              <a:rPr sz="1380" dirty="0"/>
              <a:t>10분 </a:t>
            </a:r>
            <a:r>
              <a:rPr sz="1380" dirty="0" err="1"/>
              <a:t>전</a:t>
            </a:r>
            <a:r>
              <a:rPr sz="1380" dirty="0"/>
              <a:t> </a:t>
            </a:r>
            <a:r>
              <a:rPr sz="1380" dirty="0" err="1"/>
              <a:t>측정한</a:t>
            </a:r>
            <a:r>
              <a:rPr sz="1380" dirty="0"/>
              <a:t> </a:t>
            </a:r>
            <a:r>
              <a:rPr sz="1380" dirty="0" err="1"/>
              <a:t>경유</a:t>
            </a:r>
            <a:r>
              <a:rPr sz="1380" dirty="0"/>
              <a:t> </a:t>
            </a:r>
            <a:r>
              <a:rPr sz="1380" dirty="0" err="1"/>
              <a:t>잔여량이</a:t>
            </a:r>
            <a:r>
              <a:rPr sz="1380" dirty="0"/>
              <a:t> 10분 </a:t>
            </a:r>
            <a:r>
              <a:rPr sz="1380" dirty="0" err="1"/>
              <a:t>뒤</a:t>
            </a:r>
            <a:r>
              <a:rPr sz="1380" dirty="0"/>
              <a:t> </a:t>
            </a:r>
            <a:r>
              <a:rPr sz="1380" dirty="0" err="1"/>
              <a:t>측정된</a:t>
            </a:r>
            <a:r>
              <a:rPr sz="1380" dirty="0"/>
              <a:t> </a:t>
            </a:r>
            <a:r>
              <a:rPr sz="1380" dirty="0" err="1"/>
              <a:t>경유</a:t>
            </a:r>
            <a:r>
              <a:rPr sz="1380" dirty="0"/>
              <a:t> </a:t>
            </a:r>
            <a:r>
              <a:rPr sz="1380" dirty="0" err="1"/>
              <a:t>잔여량보다</a:t>
            </a:r>
            <a:r>
              <a:rPr sz="1380" dirty="0"/>
              <a:t> </a:t>
            </a:r>
            <a:r>
              <a:rPr sz="1380" dirty="0" err="1"/>
              <a:t>적다면</a:t>
            </a:r>
            <a:r>
              <a:rPr sz="1380" dirty="0"/>
              <a:t>, </a:t>
            </a:r>
            <a:endParaRPr lang="en-US" sz="1380" dirty="0"/>
          </a:p>
          <a:p>
            <a:pPr algn="l" defTabSz="344677">
              <a:defRPr sz="1474" b="0">
                <a:latin typeface="+mn-lt"/>
                <a:ea typeface="+mn-ea"/>
                <a:cs typeface="+mn-cs"/>
                <a:sym typeface="Helvetica Neue Medium"/>
              </a:defRPr>
            </a:pPr>
            <a:r>
              <a:rPr sz="1380" dirty="0" err="1"/>
              <a:t>비정상적인</a:t>
            </a:r>
            <a:r>
              <a:rPr sz="1380" dirty="0"/>
              <a:t> </a:t>
            </a:r>
            <a:r>
              <a:rPr sz="1380" dirty="0" err="1"/>
              <a:t>유출이</a:t>
            </a:r>
            <a:r>
              <a:rPr sz="1380" dirty="0"/>
              <a:t> </a:t>
            </a:r>
            <a:r>
              <a:rPr sz="1380" dirty="0" err="1"/>
              <a:t>있었다는</a:t>
            </a:r>
            <a:r>
              <a:rPr sz="1380" dirty="0"/>
              <a:t> </a:t>
            </a:r>
            <a:r>
              <a:rPr sz="1380" dirty="0" err="1"/>
              <a:t>것을</a:t>
            </a:r>
            <a:r>
              <a:rPr sz="1380" dirty="0"/>
              <a:t> </a:t>
            </a:r>
            <a:r>
              <a:rPr sz="1380" dirty="0" err="1"/>
              <a:t>확인할</a:t>
            </a:r>
            <a:r>
              <a:rPr sz="1380" dirty="0"/>
              <a:t> </a:t>
            </a:r>
            <a:r>
              <a:rPr sz="1380" dirty="0" err="1"/>
              <a:t>수</a:t>
            </a:r>
            <a:r>
              <a:rPr sz="1380" dirty="0"/>
              <a:t> </a:t>
            </a:r>
            <a:r>
              <a:rPr sz="1380" dirty="0" err="1"/>
              <a:t>있다</a:t>
            </a:r>
            <a:r>
              <a:rPr sz="1380" dirty="0"/>
              <a:t>.</a:t>
            </a:r>
            <a:br>
              <a:rPr dirty="0"/>
            </a:br>
            <a:br>
              <a:rPr dirty="0"/>
            </a:br>
            <a:r>
              <a:rPr dirty="0"/>
              <a:t>        function refueling(m){</a:t>
            </a:r>
          </a:p>
          <a:p>
            <a:pPr algn="l" defTabSz="344677">
              <a:defRPr sz="1474" b="0">
                <a:latin typeface="+mn-lt"/>
                <a:ea typeface="+mn-ea"/>
                <a:cs typeface="+mn-cs"/>
                <a:sym typeface="Helvetica Neue Medium"/>
              </a:defRPr>
            </a:pPr>
            <a:r>
              <a:rPr dirty="0"/>
              <a:t>      _</a:t>
            </a:r>
            <a:r>
              <a:rPr dirty="0" err="1"/>
              <a:t>timerCount</a:t>
            </a:r>
            <a:r>
              <a:rPr dirty="0"/>
              <a:t>[</a:t>
            </a:r>
            <a:r>
              <a:rPr dirty="0" err="1"/>
              <a:t>m.machine</a:t>
            </a:r>
            <a:r>
              <a:rPr dirty="0"/>
              <a:t>] = 0;</a:t>
            </a:r>
          </a:p>
          <a:p>
            <a:pPr algn="l" defTabSz="344677">
              <a:defRPr sz="1474" b="0">
                <a:latin typeface="+mn-lt"/>
                <a:ea typeface="+mn-ea"/>
                <a:cs typeface="+mn-cs"/>
                <a:sym typeface="Helvetica Neue Medium"/>
              </a:defRPr>
            </a:pPr>
            <a:r>
              <a:rPr dirty="0"/>
              <a:t>      _timer[</a:t>
            </a:r>
            <a:r>
              <a:rPr dirty="0" err="1"/>
              <a:t>m.machine</a:t>
            </a:r>
            <a:r>
              <a:rPr dirty="0"/>
              <a:t>] = </a:t>
            </a:r>
            <a:r>
              <a:rPr dirty="0" err="1">
                <a:solidFill>
                  <a:schemeClr val="accent5">
                    <a:hueOff val="-82419"/>
                    <a:satOff val="-9513"/>
                    <a:lumOff val="-16343"/>
                  </a:schemeClr>
                </a:solidFill>
              </a:rPr>
              <a:t>setInterval</a:t>
            </a:r>
            <a:r>
              <a:rPr dirty="0"/>
              <a:t>(function(){</a:t>
            </a:r>
          </a:p>
          <a:p>
            <a:pPr algn="l" defTabSz="344677">
              <a:defRPr sz="1474" b="0">
                <a:latin typeface="+mn-lt"/>
                <a:ea typeface="+mn-ea"/>
                <a:cs typeface="+mn-cs"/>
                <a:sym typeface="Helvetica Neue Medium"/>
              </a:defRPr>
            </a:pPr>
            <a:endParaRPr dirty="0"/>
          </a:p>
          <a:p>
            <a:pPr algn="l" defTabSz="344677">
              <a:defRPr sz="1474" b="0">
                <a:latin typeface="+mn-lt"/>
                <a:ea typeface="+mn-ea"/>
                <a:cs typeface="+mn-cs"/>
                <a:sym typeface="Helvetica Neue Medium"/>
              </a:defRPr>
            </a:pPr>
            <a:r>
              <a:rPr dirty="0"/>
              <a:t>        let </a:t>
            </a:r>
            <a:r>
              <a:rPr dirty="0" err="1"/>
              <a:t>thisMachine</a:t>
            </a:r>
            <a:r>
              <a:rPr dirty="0"/>
              <a:t> = _</a:t>
            </a:r>
            <a:r>
              <a:rPr dirty="0" err="1"/>
              <a:t>gasMachine</a:t>
            </a:r>
            <a:r>
              <a:rPr dirty="0"/>
              <a:t>["machine" + </a:t>
            </a:r>
            <a:r>
              <a:rPr dirty="0" err="1"/>
              <a:t>m.machine</a:t>
            </a:r>
            <a:r>
              <a:rPr dirty="0"/>
              <a:t>];</a:t>
            </a:r>
          </a:p>
          <a:p>
            <a:pPr algn="l" defTabSz="344677">
              <a:defRPr sz="1474" b="0">
                <a:latin typeface="+mn-lt"/>
                <a:ea typeface="+mn-ea"/>
                <a:cs typeface="+mn-cs"/>
                <a:sym typeface="Helvetica Neue Medium"/>
              </a:defRPr>
            </a:pPr>
            <a:r>
              <a:rPr dirty="0"/>
              <a:t>        _</a:t>
            </a:r>
            <a:r>
              <a:rPr dirty="0" err="1"/>
              <a:t>timerCount</a:t>
            </a:r>
            <a:r>
              <a:rPr dirty="0"/>
              <a:t>[</a:t>
            </a:r>
            <a:r>
              <a:rPr dirty="0" err="1"/>
              <a:t>m.machine</a:t>
            </a:r>
            <a:r>
              <a:rPr dirty="0"/>
              <a:t>]++;</a:t>
            </a:r>
          </a:p>
          <a:p>
            <a:pPr algn="l" defTabSz="344677">
              <a:defRPr sz="1474" b="0">
                <a:latin typeface="+mn-lt"/>
                <a:ea typeface="+mn-ea"/>
                <a:cs typeface="+mn-cs"/>
                <a:sym typeface="Helvetica Neue Medium"/>
              </a:defRPr>
            </a:pPr>
            <a:r>
              <a:rPr dirty="0"/>
              <a:t>        </a:t>
            </a:r>
            <a:r>
              <a:rPr dirty="0" err="1"/>
              <a:t>thisMachine.useLiter</a:t>
            </a:r>
            <a:r>
              <a:rPr dirty="0"/>
              <a:t> = </a:t>
            </a:r>
            <a:r>
              <a:rPr dirty="0" err="1"/>
              <a:t>thisMachine.useLiter</a:t>
            </a:r>
            <a:r>
              <a:rPr dirty="0"/>
              <a:t> + 1;</a:t>
            </a:r>
          </a:p>
          <a:p>
            <a:pPr algn="l" defTabSz="344677">
              <a:defRPr sz="1474" b="0">
                <a:latin typeface="+mn-lt"/>
                <a:ea typeface="+mn-ea"/>
                <a:cs typeface="+mn-cs"/>
                <a:sym typeface="Helvetica Neue Medium"/>
              </a:defRPr>
            </a:pPr>
            <a:endParaRPr dirty="0"/>
          </a:p>
          <a:p>
            <a:pPr algn="l" defTabSz="344677">
              <a:defRPr sz="1474" b="0">
                <a:latin typeface="+mn-lt"/>
                <a:ea typeface="+mn-ea"/>
                <a:cs typeface="+mn-cs"/>
                <a:sym typeface="Helvetica Neue Medium"/>
              </a:defRPr>
            </a:pPr>
            <a:r>
              <a:rPr dirty="0"/>
              <a:t>        let percent = _</a:t>
            </a:r>
            <a:r>
              <a:rPr dirty="0" err="1"/>
              <a:t>timerCount</a:t>
            </a:r>
            <a:r>
              <a:rPr dirty="0"/>
              <a:t>[</a:t>
            </a:r>
            <a:r>
              <a:rPr dirty="0" err="1"/>
              <a:t>m.machine</a:t>
            </a:r>
            <a:r>
              <a:rPr dirty="0"/>
              <a:t>]/</a:t>
            </a:r>
            <a:r>
              <a:rPr dirty="0" err="1"/>
              <a:t>thisMachine.nowRefuelingAmout</a:t>
            </a:r>
            <a:r>
              <a:rPr dirty="0"/>
              <a:t>;</a:t>
            </a:r>
          </a:p>
          <a:p>
            <a:pPr algn="l" defTabSz="344677">
              <a:defRPr sz="1474" b="0">
                <a:latin typeface="+mn-lt"/>
                <a:ea typeface="+mn-ea"/>
                <a:cs typeface="+mn-cs"/>
                <a:sym typeface="Helvetica Neue Medium"/>
              </a:defRPr>
            </a:pPr>
            <a:r>
              <a:rPr dirty="0"/>
              <a:t>        ...</a:t>
            </a:r>
          </a:p>
          <a:p>
            <a:pPr algn="l" defTabSz="344677">
              <a:defRPr sz="1474" b="0">
                <a:latin typeface="+mn-lt"/>
                <a:ea typeface="+mn-ea"/>
                <a:cs typeface="+mn-cs"/>
                <a:sym typeface="Helvetica Neue Medium"/>
              </a:defRPr>
            </a:pPr>
            <a:endParaRPr dirty="0"/>
          </a:p>
          <a:p>
            <a:pPr algn="l" defTabSz="344677">
              <a:defRPr sz="1474" b="0">
                <a:latin typeface="+mn-lt"/>
                <a:ea typeface="+mn-ea"/>
                <a:cs typeface="+mn-cs"/>
                <a:sym typeface="Helvetica Neue Medium"/>
              </a:defRPr>
            </a:pPr>
            <a:r>
              <a:rPr dirty="0"/>
              <a:t>        if(_</a:t>
            </a:r>
            <a:r>
              <a:rPr dirty="0" err="1"/>
              <a:t>timerCount</a:t>
            </a:r>
            <a:r>
              <a:rPr dirty="0"/>
              <a:t>[</a:t>
            </a:r>
            <a:r>
              <a:rPr dirty="0" err="1"/>
              <a:t>m.machine</a:t>
            </a:r>
            <a:r>
              <a:rPr dirty="0"/>
              <a:t>]===</a:t>
            </a:r>
            <a:r>
              <a:rPr dirty="0" err="1"/>
              <a:t>thisMachine.nowRefuelingAmout</a:t>
            </a:r>
            <a:r>
              <a:rPr dirty="0"/>
              <a:t>){</a:t>
            </a:r>
          </a:p>
          <a:p>
            <a:pPr algn="l" defTabSz="344677">
              <a:defRPr sz="1474" b="0">
                <a:latin typeface="+mn-lt"/>
                <a:ea typeface="+mn-ea"/>
                <a:cs typeface="+mn-cs"/>
                <a:sym typeface="Helvetica Neue Medium"/>
              </a:defRPr>
            </a:pPr>
            <a:r>
              <a:rPr dirty="0"/>
              <a:t>          </a:t>
            </a:r>
            <a:r>
              <a:rPr dirty="0" err="1">
                <a:solidFill>
                  <a:schemeClr val="accent5">
                    <a:hueOff val="-82419"/>
                    <a:satOff val="-9513"/>
                    <a:lumOff val="-16343"/>
                  </a:schemeClr>
                </a:solidFill>
              </a:rPr>
              <a:t>clearInterval</a:t>
            </a:r>
            <a:r>
              <a:rPr dirty="0"/>
              <a:t>(_timer[</a:t>
            </a:r>
            <a:r>
              <a:rPr dirty="0" err="1"/>
              <a:t>m.machine</a:t>
            </a:r>
            <a:r>
              <a:rPr dirty="0"/>
              <a:t>]);</a:t>
            </a:r>
          </a:p>
          <a:p>
            <a:pPr algn="l" defTabSz="344677">
              <a:defRPr sz="1474" b="0">
                <a:latin typeface="+mn-lt"/>
                <a:ea typeface="+mn-ea"/>
                <a:cs typeface="+mn-cs"/>
                <a:sym typeface="Helvetica Neue Medium"/>
              </a:defRPr>
            </a:pPr>
            <a:r>
              <a:rPr dirty="0"/>
              <a:t>        ...</a:t>
            </a:r>
          </a:p>
          <a:p>
            <a:pPr algn="l" defTabSz="344677">
              <a:defRPr sz="1474" b="0">
                <a:latin typeface="+mn-lt"/>
                <a:ea typeface="+mn-ea"/>
                <a:cs typeface="+mn-cs"/>
                <a:sym typeface="Helvetica Neue Medium"/>
              </a:defRPr>
            </a:pPr>
            <a:r>
              <a:rPr dirty="0"/>
              <a:t>             //node send</a:t>
            </a:r>
          </a:p>
          <a:p>
            <a:pPr algn="l" defTabSz="344677">
              <a:defRPr sz="1474" b="0">
                <a:solidFill>
                  <a:schemeClr val="accent5">
                    <a:hueOff val="-82419"/>
                    <a:satOff val="-9513"/>
                    <a:lumOff val="-16343"/>
                  </a:schemeClr>
                </a:solidFill>
                <a:latin typeface="+mn-lt"/>
                <a:ea typeface="+mn-ea"/>
                <a:cs typeface="+mn-cs"/>
                <a:sym typeface="Helvetica Neue Medium"/>
              </a:defRPr>
            </a:pPr>
            <a:r>
              <a:rPr dirty="0"/>
              <a:t>              </a:t>
            </a:r>
            <a:r>
              <a:rPr dirty="0" err="1"/>
              <a:t>const</a:t>
            </a:r>
            <a:r>
              <a:rPr dirty="0"/>
              <a:t> </a:t>
            </a:r>
            <a:r>
              <a:rPr dirty="0" err="1"/>
              <a:t>url</a:t>
            </a:r>
            <a:r>
              <a:rPr dirty="0"/>
              <a:t> = "http://127.0.0.1:3000/</a:t>
            </a:r>
            <a:r>
              <a:rPr dirty="0" err="1"/>
              <a:t>usedgasamount</a:t>
            </a:r>
            <a:r>
              <a:rPr dirty="0"/>
              <a:t>/"+sum;</a:t>
            </a:r>
          </a:p>
          <a:p>
            <a:pPr algn="l" defTabSz="344677">
              <a:defRPr sz="1474" b="0">
                <a:solidFill>
                  <a:schemeClr val="accent5">
                    <a:hueOff val="-82419"/>
                    <a:satOff val="-9513"/>
                    <a:lumOff val="-16343"/>
                  </a:schemeClr>
                </a:solidFill>
                <a:latin typeface="+mn-lt"/>
                <a:ea typeface="+mn-ea"/>
                <a:cs typeface="+mn-cs"/>
                <a:sym typeface="Helvetica Neue Medium"/>
              </a:defRPr>
            </a:pPr>
            <a:endParaRPr dirty="0"/>
          </a:p>
          <a:p>
            <a:pPr algn="l" defTabSz="344677">
              <a:defRPr sz="1474" b="0">
                <a:latin typeface="+mn-lt"/>
                <a:ea typeface="+mn-ea"/>
                <a:cs typeface="+mn-cs"/>
                <a:sym typeface="Helvetica Neue Medium"/>
              </a:defRPr>
            </a:pPr>
            <a:r>
              <a:rPr dirty="0"/>
              <a:t>        		fetch(</a:t>
            </a:r>
            <a:r>
              <a:rPr dirty="0" err="1"/>
              <a:t>url</a:t>
            </a:r>
            <a:r>
              <a:rPr dirty="0"/>
              <a:t>, {</a:t>
            </a:r>
          </a:p>
          <a:p>
            <a:pPr algn="l" defTabSz="344677">
              <a:defRPr sz="1474" b="0">
                <a:latin typeface="+mn-lt"/>
                <a:ea typeface="+mn-ea"/>
                <a:cs typeface="+mn-cs"/>
                <a:sym typeface="Helvetica Neue Medium"/>
              </a:defRPr>
            </a:pPr>
            <a:r>
              <a:rPr dirty="0"/>
              <a:t>        			mode: 'no-</a:t>
            </a:r>
            <a:r>
              <a:rPr dirty="0" err="1"/>
              <a:t>cors</a:t>
            </a:r>
            <a:r>
              <a:rPr dirty="0"/>
              <a:t>',</a:t>
            </a:r>
          </a:p>
          <a:p>
            <a:pPr algn="l" defTabSz="344677">
              <a:defRPr sz="1474" b="0">
                <a:latin typeface="+mn-lt"/>
                <a:ea typeface="+mn-ea"/>
                <a:cs typeface="+mn-cs"/>
                <a:sym typeface="Helvetica Neue Medium"/>
              </a:defRPr>
            </a:pPr>
            <a:r>
              <a:rPr dirty="0"/>
              <a:t>        			method: 'get'</a:t>
            </a:r>
          </a:p>
          <a:p>
            <a:pPr algn="l" defTabSz="344677">
              <a:defRPr sz="1474" b="0">
                <a:latin typeface="+mn-lt"/>
                <a:ea typeface="+mn-ea"/>
                <a:cs typeface="+mn-cs"/>
                <a:sym typeface="Helvetica Neue Medium"/>
              </a:defRPr>
            </a:pPr>
            <a:r>
              <a:rPr dirty="0"/>
              <a:t>        		})</a:t>
            </a:r>
          </a:p>
          <a:p>
            <a:pPr algn="l" defTabSz="344677">
              <a:defRPr sz="1474" b="0">
                <a:latin typeface="+mn-lt"/>
                <a:ea typeface="+mn-ea"/>
                <a:cs typeface="+mn-cs"/>
                <a:sym typeface="Helvetica Neue Medium"/>
              </a:defRPr>
            </a:pPr>
            <a:r>
              <a:rPr dirty="0"/>
              <a:t>        		.then(function(response) {</a:t>
            </a:r>
          </a:p>
          <a:p>
            <a:pPr algn="l" defTabSz="344677">
              <a:defRPr sz="1474" b="0">
                <a:latin typeface="+mn-lt"/>
                <a:ea typeface="+mn-ea"/>
                <a:cs typeface="+mn-cs"/>
                <a:sym typeface="Helvetica Neue Medium"/>
              </a:defRPr>
            </a:pPr>
            <a:r>
              <a:rPr dirty="0"/>
              <a:t>        			</a:t>
            </a:r>
            <a:r>
              <a:rPr dirty="0" err="1"/>
              <a:t>response.text</a:t>
            </a:r>
            <a:r>
              <a:rPr dirty="0"/>
              <a:t>().then(function(text) {</a:t>
            </a:r>
          </a:p>
          <a:p>
            <a:pPr algn="l" defTabSz="344677">
              <a:defRPr sz="1474" b="0">
                <a:latin typeface="+mn-lt"/>
                <a:ea typeface="+mn-ea"/>
                <a:cs typeface="+mn-cs"/>
                <a:sym typeface="Helvetica Neue Medium"/>
              </a:defRPr>
            </a:pPr>
            <a:r>
              <a:rPr dirty="0"/>
              <a:t>        				return 0;</a:t>
            </a:r>
          </a:p>
          <a:p>
            <a:pPr algn="l" defTabSz="344677">
              <a:defRPr sz="1474" b="0">
                <a:latin typeface="+mn-lt"/>
                <a:ea typeface="+mn-ea"/>
                <a:cs typeface="+mn-cs"/>
                <a:sym typeface="Helvetica Neue Medium"/>
              </a:defRPr>
            </a:pPr>
            <a:r>
              <a:rPr dirty="0"/>
              <a:t>        			});</a:t>
            </a:r>
          </a:p>
          <a:p>
            <a:pPr algn="l" defTabSz="344677">
              <a:defRPr sz="1474" b="0">
                <a:latin typeface="+mn-lt"/>
                <a:ea typeface="+mn-ea"/>
                <a:cs typeface="+mn-cs"/>
                <a:sym typeface="Helvetica Neue Medium"/>
              </a:defRPr>
            </a:pPr>
            <a:r>
              <a:rPr dirty="0"/>
              <a:t>        		})</a:t>
            </a:r>
          </a:p>
          <a:p>
            <a:pPr algn="l" defTabSz="344677">
              <a:defRPr sz="1474" b="0">
                <a:latin typeface="+mn-lt"/>
                <a:ea typeface="+mn-ea"/>
                <a:cs typeface="+mn-cs"/>
                <a:sym typeface="Helvetica Neue Medium"/>
              </a:defRPr>
            </a:pPr>
            <a:r>
              <a:rPr dirty="0"/>
              <a:t>        		.catch(function(error) {</a:t>
            </a:r>
          </a:p>
          <a:p>
            <a:pPr algn="l" defTabSz="344677">
              <a:defRPr sz="1474" b="0">
                <a:latin typeface="+mn-lt"/>
                <a:ea typeface="+mn-ea"/>
                <a:cs typeface="+mn-cs"/>
                <a:sym typeface="Helvetica Neue Medium"/>
              </a:defRPr>
            </a:pPr>
            <a:r>
              <a:rPr dirty="0"/>
              <a:t>        			</a:t>
            </a:r>
            <a:r>
              <a:rPr dirty="0" err="1"/>
              <a:t>console.log</a:t>
            </a:r>
            <a:r>
              <a:rPr dirty="0"/>
              <a:t>(error);</a:t>
            </a:r>
          </a:p>
          <a:p>
            <a:pPr algn="l" defTabSz="344677">
              <a:defRPr sz="1474" b="0">
                <a:latin typeface="+mn-lt"/>
                <a:ea typeface="+mn-ea"/>
                <a:cs typeface="+mn-cs"/>
                <a:sym typeface="Helvetica Neue Medium"/>
              </a:defRPr>
            </a:pPr>
            <a:r>
              <a:rPr dirty="0"/>
              <a:t>        		});</a:t>
            </a:r>
          </a:p>
          <a:p>
            <a:pPr algn="l" defTabSz="344677">
              <a:defRPr sz="1474" b="0">
                <a:latin typeface="+mn-lt"/>
                <a:ea typeface="+mn-ea"/>
                <a:cs typeface="+mn-cs"/>
                <a:sym typeface="Helvetica Neue Medium"/>
              </a:defRPr>
            </a:pPr>
            <a:r>
              <a:rPr dirty="0"/>
              <a:t>          }</a:t>
            </a:r>
          </a:p>
          <a:p>
            <a:pPr algn="l" defTabSz="344677">
              <a:defRPr sz="1474" b="0">
                <a:latin typeface="+mn-lt"/>
                <a:ea typeface="+mn-ea"/>
                <a:cs typeface="+mn-cs"/>
                <a:sym typeface="Helvetica Neue Medium"/>
              </a:defRPr>
            </a:pPr>
            <a:r>
              <a:rPr dirty="0"/>
              <a:t>        }</a:t>
            </a:r>
          </a:p>
          <a:p>
            <a:pPr algn="l" defTabSz="344677">
              <a:defRPr sz="1474" b="0">
                <a:latin typeface="+mn-lt"/>
                <a:ea typeface="+mn-ea"/>
                <a:cs typeface="+mn-cs"/>
                <a:sym typeface="Helvetica Neue Medium"/>
              </a:defRPr>
            </a:pPr>
            <a:r>
              <a:rPr dirty="0"/>
              <a:t>      }, </a:t>
            </a:r>
            <a:r>
              <a:rPr dirty="0">
                <a:solidFill>
                  <a:schemeClr val="accent5">
                    <a:hueOff val="-82419"/>
                    <a:satOff val="-9513"/>
                    <a:lumOff val="-16343"/>
                  </a:schemeClr>
                </a:solidFill>
              </a:rPr>
              <a:t>600000</a:t>
            </a:r>
            <a:r>
              <a:rPr dirty="0"/>
              <a:t>);</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latin typeface="Helvetica Neue Thin"/>
                <a:ea typeface="Helvetica Neue Thin"/>
                <a:cs typeface="Helvetica Neue Thin"/>
                <a:sym typeface="Helvetica Neue Thin"/>
              </a:defRPr>
            </a:lvl1pPr>
          </a:lstStyle>
          <a:p>
            <a:fld id="{86CB4B4D-7CA3-9044-876B-883B54F8677D}" type="slidenum">
              <a:t>32</a:t>
            </a:fld>
            <a:endParaRPr/>
          </a:p>
        </p:txBody>
      </p:sp>
      <p:sp>
        <p:nvSpPr>
          <p:cNvPr id="307" name="예외상황에 대한 이벤트 로그"/>
          <p:cNvSpPr txBox="1"/>
          <p:nvPr/>
        </p:nvSpPr>
        <p:spPr>
          <a:xfrm>
            <a:off x="1270000" y="625582"/>
            <a:ext cx="10464800" cy="10382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4000" b="0">
                <a:latin typeface="+mn-lt"/>
                <a:ea typeface="+mn-ea"/>
                <a:cs typeface="+mn-cs"/>
                <a:sym typeface="Helvetica Neue Medium"/>
              </a:defRPr>
            </a:lvl1pPr>
          </a:lstStyle>
          <a:p>
            <a:r>
              <a:rPr dirty="0" err="1"/>
              <a:t>예외상황에</a:t>
            </a:r>
            <a:r>
              <a:rPr dirty="0"/>
              <a:t> </a:t>
            </a:r>
            <a:r>
              <a:rPr dirty="0" err="1"/>
              <a:t>대한</a:t>
            </a:r>
            <a:r>
              <a:rPr dirty="0"/>
              <a:t> </a:t>
            </a:r>
            <a:r>
              <a:rPr dirty="0" err="1"/>
              <a:t>이벤트</a:t>
            </a:r>
            <a:r>
              <a:rPr dirty="0"/>
              <a:t> </a:t>
            </a:r>
            <a:r>
              <a:rPr dirty="0" err="1"/>
              <a:t>로그</a:t>
            </a:r>
            <a:endParaRPr dirty="0"/>
          </a:p>
        </p:txBody>
      </p:sp>
      <p:pic>
        <p:nvPicPr>
          <p:cNvPr id="308" name="Image" descr="Image"/>
          <p:cNvPicPr>
            <a:picLocks noChangeAspect="1"/>
          </p:cNvPicPr>
          <p:nvPr/>
        </p:nvPicPr>
        <p:blipFill>
          <a:blip r:embed="rId3">
            <a:extLst/>
          </a:blip>
          <a:stretch>
            <a:fillRect/>
          </a:stretch>
        </p:blipFill>
        <p:spPr>
          <a:xfrm>
            <a:off x="771313" y="3590618"/>
            <a:ext cx="11455400" cy="1513471"/>
          </a:xfrm>
          <a:prstGeom prst="rect">
            <a:avLst/>
          </a:prstGeom>
          <a:ln w="25400">
            <a:solidFill>
              <a:srgbClr val="000000"/>
            </a:solidFill>
            <a:miter lim="400000"/>
          </a:ln>
        </p:spPr>
      </p:pic>
      <p:pic>
        <p:nvPicPr>
          <p:cNvPr id="309" name="Image" descr="Image"/>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74700" y="7251548"/>
            <a:ext cx="11455400" cy="1534959"/>
          </a:xfrm>
          <a:prstGeom prst="rect">
            <a:avLst/>
          </a:prstGeom>
          <a:ln w="25400">
            <a:solidFill>
              <a:srgbClr val="000000"/>
            </a:solidFill>
            <a:miter lim="400000"/>
          </a:ln>
        </p:spPr>
      </p:pic>
      <p:sp>
        <p:nvSpPr>
          <p:cNvPr id="310" name="주유 전 측정한  탱크 내 경유 잔여량: R…"/>
          <p:cNvSpPr txBox="1"/>
          <p:nvPr/>
        </p:nvSpPr>
        <p:spPr>
          <a:xfrm>
            <a:off x="486324" y="1987558"/>
            <a:ext cx="12032152" cy="22927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marL="342900" indent="-342900" algn="l" defTabSz="438150">
              <a:buFont typeface="Arial" panose="020B0604020202020204" pitchFamily="34" charset="0"/>
              <a:buChar char="•"/>
              <a:defRPr sz="1875" b="0">
                <a:latin typeface="+mn-lt"/>
                <a:ea typeface="+mn-ea"/>
                <a:cs typeface="+mn-cs"/>
                <a:sym typeface="Helvetica Neue Medium"/>
              </a:defRPr>
            </a:pPr>
            <a:r>
              <a:rPr lang="ko-KR" altLang="en-US" b="0" dirty="0">
                <a:solidFill>
                  <a:schemeClr val="tx1"/>
                </a:solidFill>
                <a:sym typeface="Helvetica Neue Medium"/>
              </a:rPr>
              <a:t>주유 전 측정한 탱크 내 경유 </a:t>
            </a:r>
            <a:r>
              <a:rPr lang="ko-KR" altLang="en-US" b="0" dirty="0" err="1">
                <a:solidFill>
                  <a:schemeClr val="tx1"/>
                </a:solidFill>
                <a:sym typeface="Helvetica Neue Medium"/>
              </a:rPr>
              <a:t>잔여량</a:t>
            </a:r>
            <a:r>
              <a:rPr lang="ko-KR" altLang="en-US" b="0" dirty="0">
                <a:solidFill>
                  <a:schemeClr val="tx1"/>
                </a:solidFill>
                <a:sym typeface="Helvetica Neue Medium"/>
              </a:rPr>
              <a:t> </a:t>
            </a:r>
            <a:r>
              <a:rPr lang="en-US" altLang="ko-KR" b="0" dirty="0">
                <a:solidFill>
                  <a:schemeClr val="tx1"/>
                </a:solidFill>
                <a:sym typeface="Helvetica Neue Medium"/>
              </a:rPr>
              <a:t>&lt; </a:t>
            </a:r>
            <a:r>
              <a:rPr lang="ko-KR" altLang="en-US" b="0" dirty="0" err="1">
                <a:solidFill>
                  <a:schemeClr val="tx1"/>
                </a:solidFill>
                <a:sym typeface="Helvetica Neue Medium"/>
              </a:rPr>
              <a:t>주유량</a:t>
            </a:r>
            <a:r>
              <a:rPr lang="ko-KR" altLang="en-US" b="0" dirty="0">
                <a:solidFill>
                  <a:schemeClr val="tx1"/>
                </a:solidFill>
                <a:sym typeface="Helvetica Neue Medium"/>
              </a:rPr>
              <a:t> </a:t>
            </a:r>
            <a:r>
              <a:rPr lang="en-US" altLang="ko-KR" b="0" dirty="0">
                <a:solidFill>
                  <a:schemeClr val="tx1"/>
                </a:solidFill>
                <a:sym typeface="Helvetica Neue Medium"/>
              </a:rPr>
              <a:t>+ </a:t>
            </a:r>
            <a:r>
              <a:rPr lang="ko-KR" altLang="en-US" b="0" dirty="0">
                <a:solidFill>
                  <a:schemeClr val="tx1"/>
                </a:solidFill>
                <a:sym typeface="Helvetica Neue Medium"/>
              </a:rPr>
              <a:t>주유 후 탱크 내 경유 </a:t>
            </a:r>
            <a:r>
              <a:rPr lang="ko-KR" altLang="en-US" b="0" dirty="0" err="1">
                <a:solidFill>
                  <a:schemeClr val="tx1"/>
                </a:solidFill>
                <a:sym typeface="Helvetica Neue Medium"/>
              </a:rPr>
              <a:t>잔여량</a:t>
            </a:r>
            <a:r>
              <a:rPr lang="ko-KR" altLang="en-US" b="0" dirty="0">
                <a:solidFill>
                  <a:schemeClr val="tx1"/>
                </a:solidFill>
                <a:sym typeface="Helvetica Neue Medium"/>
              </a:rPr>
              <a:t>  </a:t>
            </a:r>
            <a:r>
              <a:rPr lang="en-US" altLang="ko-KR" b="0" dirty="0">
                <a:solidFill>
                  <a:schemeClr val="tx1"/>
                </a:solidFill>
                <a:sym typeface="Helvetica Neue Medium"/>
              </a:rPr>
              <a:t>(</a:t>
            </a:r>
            <a:r>
              <a:rPr lang="ko-KR" altLang="en-US" b="0" dirty="0">
                <a:solidFill>
                  <a:schemeClr val="tx1"/>
                </a:solidFill>
                <a:sym typeface="Helvetica Neue Medium"/>
              </a:rPr>
              <a:t>오차 범위 적용</a:t>
            </a:r>
            <a:r>
              <a:rPr lang="en-US" altLang="ko-KR" b="0" dirty="0">
                <a:solidFill>
                  <a:schemeClr val="tx1"/>
                </a:solidFill>
                <a:sym typeface="Helvetica Neue Medium"/>
              </a:rPr>
              <a:t>)</a:t>
            </a:r>
          </a:p>
          <a:p>
            <a:pPr marL="342900" indent="-342900" algn="l" defTabSz="438150">
              <a:buFont typeface="Arial" panose="020B0604020202020204" pitchFamily="34" charset="0"/>
              <a:buChar char="•"/>
              <a:defRPr sz="1875" b="0">
                <a:latin typeface="+mn-lt"/>
                <a:ea typeface="+mn-ea"/>
                <a:cs typeface="+mn-cs"/>
                <a:sym typeface="Helvetica Neue Medium"/>
              </a:defRPr>
            </a:pPr>
            <a:r>
              <a:rPr lang="en-US" altLang="ko-KR" b="0" dirty="0">
                <a:solidFill>
                  <a:schemeClr val="tx1"/>
                </a:solidFill>
                <a:sym typeface="Helvetica Neue Medium"/>
              </a:rPr>
              <a:t>10</a:t>
            </a:r>
            <a:r>
              <a:rPr lang="ko-KR" altLang="en-US" b="0" dirty="0">
                <a:solidFill>
                  <a:schemeClr val="tx1"/>
                </a:solidFill>
                <a:sym typeface="Helvetica Neue Medium"/>
              </a:rPr>
              <a:t>분 전 측정한 탱크 내 경유 </a:t>
            </a:r>
            <a:r>
              <a:rPr lang="ko-KR" altLang="en-US" b="0" dirty="0" err="1">
                <a:solidFill>
                  <a:schemeClr val="tx1"/>
                </a:solidFill>
                <a:sym typeface="Helvetica Neue Medium"/>
              </a:rPr>
              <a:t>잔여량</a:t>
            </a:r>
            <a:r>
              <a:rPr lang="ko-KR" altLang="en-US" b="0" dirty="0">
                <a:solidFill>
                  <a:schemeClr val="tx1"/>
                </a:solidFill>
                <a:sym typeface="Helvetica Neue Medium"/>
              </a:rPr>
              <a:t> </a:t>
            </a:r>
            <a:r>
              <a:rPr lang="en-US" altLang="ko-KR" b="0" dirty="0">
                <a:solidFill>
                  <a:schemeClr val="tx1"/>
                </a:solidFill>
                <a:sym typeface="Helvetica Neue Medium"/>
              </a:rPr>
              <a:t>&lt;</a:t>
            </a:r>
            <a:r>
              <a:rPr lang="ko-KR" altLang="en-US" b="0" dirty="0">
                <a:solidFill>
                  <a:schemeClr val="tx1"/>
                </a:solidFill>
                <a:sym typeface="Helvetica Neue Medium"/>
              </a:rPr>
              <a:t> 현재 경유 </a:t>
            </a:r>
            <a:r>
              <a:rPr lang="ko-KR" altLang="en-US" b="0" dirty="0" err="1">
                <a:solidFill>
                  <a:schemeClr val="tx1"/>
                </a:solidFill>
                <a:sym typeface="Helvetica Neue Medium"/>
              </a:rPr>
              <a:t>잔여량</a:t>
            </a:r>
            <a:endParaRPr lang="ko-KR" altLang="en-US" b="0" dirty="0">
              <a:solidFill>
                <a:schemeClr val="tx1"/>
              </a:solidFill>
              <a:sym typeface="Helvetica Neue Medium"/>
            </a:endParaRPr>
          </a:p>
          <a:p>
            <a:pPr algn="l" defTabSz="438150">
              <a:defRPr sz="1875" b="0">
                <a:latin typeface="+mn-lt"/>
                <a:ea typeface="+mn-ea"/>
                <a:cs typeface="+mn-cs"/>
                <a:sym typeface="Helvetica Neue Medium"/>
              </a:defRPr>
            </a:pPr>
            <a:endParaRPr dirty="0">
              <a:solidFill>
                <a:schemeClr val="accent5">
                  <a:hueOff val="-82419"/>
                  <a:satOff val="-9513"/>
                  <a:lumOff val="-16343"/>
                </a:schemeClr>
              </a:solidFill>
            </a:endParaRPr>
          </a:p>
        </p:txBody>
      </p:sp>
      <p:sp>
        <p:nvSpPr>
          <p:cNvPr id="311" name="2. R &gt; F + A (오차 범위 적용)"/>
          <p:cNvSpPr txBox="1"/>
          <p:nvPr/>
        </p:nvSpPr>
        <p:spPr>
          <a:xfrm>
            <a:off x="486324" y="6282752"/>
            <a:ext cx="12032152" cy="7065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defTabSz="438150">
              <a:defRPr sz="1875" b="0">
                <a:solidFill>
                  <a:schemeClr val="accent5">
                    <a:hueOff val="-82419"/>
                    <a:satOff val="-9513"/>
                    <a:lumOff val="-16343"/>
                  </a:schemeClr>
                </a:solidFill>
                <a:latin typeface="+mn-lt"/>
                <a:ea typeface="+mn-ea"/>
                <a:cs typeface="+mn-cs"/>
                <a:sym typeface="Helvetica Neue Medium"/>
              </a:defRPr>
            </a:lvl1pPr>
          </a:lstStyle>
          <a:p>
            <a:pPr marL="342900" indent="-342900">
              <a:buFont typeface="Arial" panose="020B0604020202020204" pitchFamily="34" charset="0"/>
              <a:buChar char="•"/>
            </a:pPr>
            <a:r>
              <a:rPr lang="ko-KR" altLang="en-US" dirty="0">
                <a:solidFill>
                  <a:schemeClr val="tx1"/>
                </a:solidFill>
              </a:rPr>
              <a:t>주유 전 측정한 탱크내 경유 </a:t>
            </a:r>
            <a:r>
              <a:rPr lang="ko-KR" altLang="en-US" dirty="0" err="1">
                <a:solidFill>
                  <a:schemeClr val="tx1"/>
                </a:solidFill>
              </a:rPr>
              <a:t>잔여량</a:t>
            </a:r>
            <a:r>
              <a:rPr lang="ko-KR" altLang="en-US" dirty="0">
                <a:solidFill>
                  <a:schemeClr val="tx1"/>
                </a:solidFill>
              </a:rPr>
              <a:t> </a:t>
            </a:r>
            <a:r>
              <a:rPr lang="en-US" altLang="ko-KR" dirty="0">
                <a:solidFill>
                  <a:schemeClr val="tx1"/>
                </a:solidFill>
              </a:rPr>
              <a:t>&gt; </a:t>
            </a:r>
            <a:r>
              <a:rPr lang="ko-KR" altLang="en-US" dirty="0" err="1">
                <a:solidFill>
                  <a:schemeClr val="tx1"/>
                </a:solidFill>
              </a:rPr>
              <a:t>주유량</a:t>
            </a:r>
            <a:r>
              <a:rPr lang="ko-KR" altLang="en-US" dirty="0">
                <a:solidFill>
                  <a:schemeClr val="tx1"/>
                </a:solidFill>
              </a:rPr>
              <a:t> </a:t>
            </a:r>
            <a:r>
              <a:rPr lang="en-US" altLang="ko-KR" dirty="0">
                <a:solidFill>
                  <a:schemeClr val="tx1"/>
                </a:solidFill>
              </a:rPr>
              <a:t>+ </a:t>
            </a:r>
            <a:r>
              <a:rPr lang="ko-KR" altLang="en-US" dirty="0">
                <a:solidFill>
                  <a:schemeClr val="tx1"/>
                </a:solidFill>
              </a:rPr>
              <a:t>주유 후 탱크 내 경유 </a:t>
            </a:r>
            <a:r>
              <a:rPr lang="ko-KR" altLang="en-US" dirty="0" err="1">
                <a:solidFill>
                  <a:schemeClr val="tx1"/>
                </a:solidFill>
              </a:rPr>
              <a:t>잔여량</a:t>
            </a:r>
            <a:r>
              <a:rPr lang="ko-KR" altLang="en-US" dirty="0">
                <a:solidFill>
                  <a:schemeClr val="tx1"/>
                </a:solidFill>
              </a:rPr>
              <a:t>  </a:t>
            </a:r>
            <a:r>
              <a:rPr lang="en-US" altLang="ko-KR" dirty="0">
                <a:solidFill>
                  <a:schemeClr val="tx1"/>
                </a:solidFill>
              </a:rPr>
              <a:t>(</a:t>
            </a:r>
            <a:r>
              <a:rPr lang="ko-KR" altLang="en-US" dirty="0">
                <a:solidFill>
                  <a:schemeClr val="tx1"/>
                </a:solidFill>
              </a:rPr>
              <a:t>오차 범위 적용</a:t>
            </a:r>
            <a:r>
              <a:rPr lang="en-US" altLang="ko-KR" dirty="0">
                <a:solidFill>
                  <a:schemeClr val="tx1"/>
                </a:solidFill>
              </a:rPr>
              <a:t>)</a:t>
            </a:r>
          </a:p>
          <a:p>
            <a:pPr marL="342900" indent="-342900">
              <a:buFont typeface="Arial" panose="020B0604020202020204" pitchFamily="34" charset="0"/>
              <a:buChar char="•"/>
            </a:pPr>
            <a:r>
              <a:rPr lang="en-US" altLang="ko-KR" dirty="0">
                <a:solidFill>
                  <a:schemeClr val="tx1"/>
                </a:solidFill>
              </a:rPr>
              <a:t>10</a:t>
            </a:r>
            <a:r>
              <a:rPr lang="ko-KR" altLang="en-US" dirty="0">
                <a:solidFill>
                  <a:schemeClr val="tx1"/>
                </a:solidFill>
              </a:rPr>
              <a:t>분 전 측정한 탱크 내 경유 </a:t>
            </a:r>
            <a:r>
              <a:rPr lang="ko-KR" altLang="en-US" dirty="0" err="1">
                <a:solidFill>
                  <a:schemeClr val="tx1"/>
                </a:solidFill>
              </a:rPr>
              <a:t>잔여량</a:t>
            </a:r>
            <a:r>
              <a:rPr lang="ko-KR" altLang="en-US" dirty="0">
                <a:solidFill>
                  <a:schemeClr val="tx1"/>
                </a:solidFill>
              </a:rPr>
              <a:t> </a:t>
            </a:r>
            <a:r>
              <a:rPr lang="en-US" altLang="ko-KR" dirty="0">
                <a:solidFill>
                  <a:schemeClr val="tx1"/>
                </a:solidFill>
              </a:rPr>
              <a:t>&lt;</a:t>
            </a:r>
            <a:r>
              <a:rPr lang="ko-KR" altLang="en-US" dirty="0">
                <a:solidFill>
                  <a:schemeClr val="tx1"/>
                </a:solidFill>
              </a:rPr>
              <a:t> 현재 경유 </a:t>
            </a:r>
            <a:r>
              <a:rPr lang="ko-KR" altLang="en-US" dirty="0" err="1">
                <a:solidFill>
                  <a:schemeClr val="tx1"/>
                </a:solidFill>
              </a:rPr>
              <a:t>잔여량</a:t>
            </a:r>
            <a:endParaRPr lang="en-US" altLang="ko-KR" dirty="0">
              <a:solidFill>
                <a:schemeClr val="tx1"/>
              </a:solidFill>
            </a:endParaRPr>
          </a:p>
        </p:txBody>
      </p:sp>
      <p:sp>
        <p:nvSpPr>
          <p:cNvPr id="8" name="주유 전 측정한  탱크 내 경유 잔여량: R…">
            <a:extLst>
              <a:ext uri="{FF2B5EF4-FFF2-40B4-BE49-F238E27FC236}">
                <a16:creationId xmlns:a16="http://schemas.microsoft.com/office/drawing/2014/main" id="{10D644D0-D624-DD46-A420-695AAA082DAC}"/>
              </a:ext>
            </a:extLst>
          </p:cNvPr>
          <p:cNvSpPr txBox="1"/>
          <p:nvPr/>
        </p:nvSpPr>
        <p:spPr>
          <a:xfrm>
            <a:off x="771313" y="2137254"/>
            <a:ext cx="12032152" cy="5585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algn="l" defTabSz="438150">
              <a:defRPr sz="1875" b="0">
                <a:latin typeface="+mn-lt"/>
                <a:ea typeface="+mn-ea"/>
                <a:cs typeface="+mn-cs"/>
                <a:sym typeface="Helvetica Neue Medium"/>
              </a:defRPr>
            </a:pPr>
            <a:r>
              <a:rPr lang="ko-KR" altLang="en-US" b="0" dirty="0">
                <a:solidFill>
                  <a:srgbClr val="FF0000"/>
                </a:solidFill>
                <a:sym typeface="Helvetica Neue Medium"/>
              </a:rPr>
              <a:t>불법적인 기름 추출</a:t>
            </a:r>
            <a:endParaRPr dirty="0">
              <a:solidFill>
                <a:srgbClr val="FF0000"/>
              </a:solidFill>
            </a:endParaRPr>
          </a:p>
        </p:txBody>
      </p:sp>
      <p:sp>
        <p:nvSpPr>
          <p:cNvPr id="9" name="주유 전 측정한  탱크 내 경유 잔여량: R…">
            <a:extLst>
              <a:ext uri="{FF2B5EF4-FFF2-40B4-BE49-F238E27FC236}">
                <a16:creationId xmlns:a16="http://schemas.microsoft.com/office/drawing/2014/main" id="{712F853F-3BDF-3845-B50F-8705C3AE923F}"/>
              </a:ext>
            </a:extLst>
          </p:cNvPr>
          <p:cNvSpPr txBox="1"/>
          <p:nvPr/>
        </p:nvSpPr>
        <p:spPr>
          <a:xfrm>
            <a:off x="653067" y="5719652"/>
            <a:ext cx="12032152" cy="5585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algn="l" defTabSz="438150">
              <a:defRPr sz="1875" b="0">
                <a:latin typeface="+mn-lt"/>
                <a:ea typeface="+mn-ea"/>
                <a:cs typeface="+mn-cs"/>
                <a:sym typeface="Helvetica Neue Medium"/>
              </a:defRPr>
            </a:pPr>
            <a:r>
              <a:rPr lang="ko-KR" altLang="en-US" b="0" dirty="0">
                <a:solidFill>
                  <a:srgbClr val="FF0000"/>
                </a:solidFill>
                <a:sym typeface="Helvetica Neue Medium"/>
              </a:rPr>
              <a:t>유사 석유 제조</a:t>
            </a:r>
            <a:endParaRPr dirty="0">
              <a:solidFill>
                <a:srgbClr val="FF0000"/>
              </a:solidFill>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82B0DE-D439-7A42-A40C-E05A1EB36ED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71700" y="2075884"/>
            <a:ext cx="8661400" cy="7461816"/>
          </a:xfrm>
          <a:prstGeom prst="rect">
            <a:avLst/>
          </a:prstGeom>
        </p:spPr>
      </p:pic>
      <p:sp>
        <p:nvSpPr>
          <p:cNvPr id="4" name="예외상황에 대한 이벤트 로그">
            <a:extLst>
              <a:ext uri="{FF2B5EF4-FFF2-40B4-BE49-F238E27FC236}">
                <a16:creationId xmlns:a16="http://schemas.microsoft.com/office/drawing/2014/main" id="{0D407011-88AA-DE4C-8231-406F09040A9B}"/>
              </a:ext>
            </a:extLst>
          </p:cNvPr>
          <p:cNvSpPr txBox="1"/>
          <p:nvPr/>
        </p:nvSpPr>
        <p:spPr>
          <a:xfrm>
            <a:off x="1270000" y="625582"/>
            <a:ext cx="10464800" cy="10382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4000" b="0">
                <a:latin typeface="+mn-lt"/>
                <a:ea typeface="+mn-ea"/>
                <a:cs typeface="+mn-cs"/>
                <a:sym typeface="Helvetica Neue Medium"/>
              </a:defRPr>
            </a:lvl1pPr>
          </a:lstStyle>
          <a:p>
            <a:r>
              <a:rPr lang="ko-KR" altLang="en-US" dirty="0" err="1"/>
              <a:t>스마트컨트랙트</a:t>
            </a:r>
            <a:r>
              <a:rPr lang="ko-KR" altLang="en-US" dirty="0"/>
              <a:t> 순서도</a:t>
            </a:r>
            <a:endParaRPr dirty="0"/>
          </a:p>
        </p:txBody>
      </p:sp>
    </p:spTree>
    <p:extLst>
      <p:ext uri="{BB962C8B-B14F-4D97-AF65-F5344CB8AC3E}">
        <p14:creationId xmlns:p14="http://schemas.microsoft.com/office/powerpoint/2010/main" val="272877843"/>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프로토 타입"/>
          <p:cNvSpPr txBox="1">
            <a:spLocks noGrp="1"/>
          </p:cNvSpPr>
          <p:nvPr>
            <p:ph type="ctrTitle"/>
          </p:nvPr>
        </p:nvSpPr>
        <p:spPr>
          <a:prstGeom prst="rect">
            <a:avLst/>
          </a:prstGeom>
        </p:spPr>
        <p:txBody>
          <a:bodyPr/>
          <a:lstStyle>
            <a:lvl1pPr>
              <a:defRPr sz="5000"/>
            </a:lvl1pPr>
          </a:lstStyle>
          <a:p>
            <a:r>
              <a:t>프로토 타입</a:t>
            </a:r>
          </a:p>
        </p:txBody>
      </p:sp>
      <p:sp>
        <p:nvSpPr>
          <p:cNvPr id="314"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latin typeface="Helvetica Neue Thin"/>
                <a:ea typeface="Helvetica Neue Thin"/>
                <a:cs typeface="Helvetica Neue Thin"/>
                <a:sym typeface="Helvetica Neue Thin"/>
              </a:defRPr>
            </a:lvl1pPr>
          </a:lstStyle>
          <a:p>
            <a:fld id="{86CB4B4D-7CA3-9044-876B-883B54F8677D}" type="slidenum">
              <a:t>34</a:t>
            </a:fld>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 기름의 성분 변조가 불가능한 시스템…"/>
          <p:cNvSpPr txBox="1">
            <a:spLocks noGrp="1"/>
          </p:cNvSpPr>
          <p:nvPr>
            <p:ph type="ctrTitle"/>
          </p:nvPr>
        </p:nvSpPr>
        <p:spPr>
          <a:xfrm>
            <a:off x="1270000" y="1713946"/>
            <a:ext cx="10464800" cy="2046010"/>
          </a:xfrm>
          <a:prstGeom prst="rect">
            <a:avLst/>
          </a:prstGeom>
        </p:spPr>
        <p:txBody>
          <a:bodyPr anchor="ctr"/>
          <a:lstStyle/>
          <a:p>
            <a:pPr>
              <a:defRPr sz="2500" strike="sngStrike"/>
            </a:pPr>
            <a:r>
              <a:rPr dirty="0"/>
              <a:t>* </a:t>
            </a:r>
            <a:r>
              <a:rPr sz="3000" dirty="0" err="1">
                <a:solidFill>
                  <a:schemeClr val="accent5">
                    <a:hueOff val="-82419"/>
                    <a:satOff val="-9513"/>
                    <a:lumOff val="-16343"/>
                  </a:schemeClr>
                </a:solidFill>
              </a:rPr>
              <a:t>기름의</a:t>
            </a:r>
            <a:r>
              <a:rPr sz="3000" dirty="0">
                <a:solidFill>
                  <a:schemeClr val="accent5">
                    <a:hueOff val="-82419"/>
                    <a:satOff val="-9513"/>
                    <a:lumOff val="-16343"/>
                  </a:schemeClr>
                </a:solidFill>
              </a:rPr>
              <a:t> </a:t>
            </a:r>
            <a:r>
              <a:rPr sz="3000" dirty="0" err="1">
                <a:solidFill>
                  <a:schemeClr val="accent5">
                    <a:hueOff val="-82419"/>
                    <a:satOff val="-9513"/>
                    <a:lumOff val="-16343"/>
                  </a:schemeClr>
                </a:solidFill>
              </a:rPr>
              <a:t>성분</a:t>
            </a:r>
            <a:r>
              <a:rPr sz="3000" dirty="0">
                <a:solidFill>
                  <a:schemeClr val="accent5">
                    <a:hueOff val="-82419"/>
                    <a:satOff val="-9513"/>
                    <a:lumOff val="-16343"/>
                  </a:schemeClr>
                </a:solidFill>
              </a:rPr>
              <a:t> </a:t>
            </a:r>
            <a:r>
              <a:rPr sz="3000" dirty="0" err="1">
                <a:solidFill>
                  <a:schemeClr val="accent5">
                    <a:hueOff val="-82419"/>
                    <a:satOff val="-9513"/>
                    <a:lumOff val="-16343"/>
                  </a:schemeClr>
                </a:solidFill>
              </a:rPr>
              <a:t>변조</a:t>
            </a:r>
            <a:r>
              <a:rPr dirty="0" err="1"/>
              <a:t>가</a:t>
            </a:r>
            <a:r>
              <a:rPr dirty="0"/>
              <a:t> </a:t>
            </a:r>
            <a:r>
              <a:rPr dirty="0" err="1"/>
              <a:t>불가능한</a:t>
            </a:r>
            <a:r>
              <a:rPr dirty="0"/>
              <a:t> </a:t>
            </a:r>
            <a:r>
              <a:rPr dirty="0" err="1"/>
              <a:t>시스템</a:t>
            </a:r>
            <a:endParaRPr dirty="0"/>
          </a:p>
          <a:p>
            <a:pPr>
              <a:defRPr sz="2500"/>
            </a:pPr>
            <a:r>
              <a:rPr dirty="0"/>
              <a:t>* </a:t>
            </a:r>
            <a:r>
              <a:rPr sz="3000" dirty="0" err="1">
                <a:solidFill>
                  <a:schemeClr val="accent5">
                    <a:hueOff val="-82419"/>
                    <a:satOff val="-9513"/>
                    <a:lumOff val="-16343"/>
                  </a:schemeClr>
                </a:solidFill>
              </a:rPr>
              <a:t>주유량의</a:t>
            </a:r>
            <a:r>
              <a:rPr sz="3000" dirty="0">
                <a:solidFill>
                  <a:schemeClr val="accent5">
                    <a:hueOff val="-82419"/>
                    <a:satOff val="-9513"/>
                    <a:lumOff val="-16343"/>
                  </a:schemeClr>
                </a:solidFill>
              </a:rPr>
              <a:t> </a:t>
            </a:r>
            <a:r>
              <a:rPr sz="3000" dirty="0" err="1">
                <a:solidFill>
                  <a:schemeClr val="accent5">
                    <a:hueOff val="-82419"/>
                    <a:satOff val="-9513"/>
                    <a:lumOff val="-16343"/>
                  </a:schemeClr>
                </a:solidFill>
              </a:rPr>
              <a:t>변조</a:t>
            </a:r>
            <a:r>
              <a:rPr dirty="0" err="1"/>
              <a:t>가</a:t>
            </a:r>
            <a:r>
              <a:rPr dirty="0"/>
              <a:t> </a:t>
            </a:r>
            <a:r>
              <a:rPr dirty="0" err="1"/>
              <a:t>불가능한</a:t>
            </a:r>
            <a:r>
              <a:rPr dirty="0"/>
              <a:t> </a:t>
            </a:r>
            <a:r>
              <a:rPr dirty="0" err="1"/>
              <a:t>시스템</a:t>
            </a:r>
            <a:endParaRPr dirty="0"/>
          </a:p>
        </p:txBody>
      </p:sp>
      <p:sp>
        <p:nvSpPr>
          <p:cNvPr id="317"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latin typeface="Helvetica Neue Thin"/>
                <a:ea typeface="Helvetica Neue Thin"/>
                <a:cs typeface="Helvetica Neue Thin"/>
                <a:sym typeface="Helvetica Neue Thin"/>
              </a:defRPr>
            </a:lvl1pPr>
          </a:lstStyle>
          <a:p>
            <a:fld id="{86CB4B4D-7CA3-9044-876B-883B54F8677D}" type="slidenum">
              <a:t>35</a:t>
            </a:fld>
            <a:endParaRPr/>
          </a:p>
        </p:txBody>
      </p:sp>
      <p:graphicFrame>
        <p:nvGraphicFramePr>
          <p:cNvPr id="318" name="Table"/>
          <p:cNvGraphicFramePr/>
          <p:nvPr>
            <p:extLst>
              <p:ext uri="{D42A27DB-BD31-4B8C-83A1-F6EECF244321}">
                <p14:modId xmlns:p14="http://schemas.microsoft.com/office/powerpoint/2010/main" val="508835442"/>
              </p:ext>
            </p:extLst>
          </p:nvPr>
        </p:nvGraphicFramePr>
        <p:xfrm>
          <a:off x="1806367" y="4045342"/>
          <a:ext cx="9392064" cy="4965668"/>
        </p:xfrm>
        <a:graphic>
          <a:graphicData uri="http://schemas.openxmlformats.org/drawingml/2006/table">
            <a:tbl>
              <a:tblPr>
                <a:tableStyleId>{2708684C-4D16-4618-839F-0558EEFCDFE6}</a:tableStyleId>
              </a:tblPr>
              <a:tblGrid>
                <a:gridCol w="3206664">
                  <a:extLst>
                    <a:ext uri="{9D8B030D-6E8A-4147-A177-3AD203B41FA5}">
                      <a16:colId xmlns:a16="http://schemas.microsoft.com/office/drawing/2014/main" val="20000"/>
                    </a:ext>
                  </a:extLst>
                </a:gridCol>
                <a:gridCol w="6185400">
                  <a:extLst>
                    <a:ext uri="{9D8B030D-6E8A-4147-A177-3AD203B41FA5}">
                      <a16:colId xmlns:a16="http://schemas.microsoft.com/office/drawing/2014/main" val="20001"/>
                    </a:ext>
                  </a:extLst>
                </a:gridCol>
              </a:tblGrid>
              <a:tr h="1241417">
                <a:tc>
                  <a:txBody>
                    <a:bodyPr/>
                    <a:lstStyle/>
                    <a:p>
                      <a:pPr defTabSz="914400">
                        <a:defRPr sz="1800"/>
                      </a:pPr>
                      <a:r>
                        <a:rPr sz="2200">
                          <a:sym typeface="Helvetica Neue"/>
                        </a:rPr>
                        <a:t>블록체인 형태</a:t>
                      </a:r>
                    </a:p>
                  </a:txBody>
                  <a:tcPr marL="50800" marR="50800" marT="50800" marB="50800" anchor="ctr" horzOverflow="overflow">
                    <a:lnL w="25400">
                      <a:solidFill>
                        <a:srgbClr val="000000"/>
                      </a:solidFill>
                      <a:miter lim="400000"/>
                    </a:lnL>
                    <a:lnT w="25400">
                      <a:solidFill>
                        <a:srgbClr val="000000"/>
                      </a:solidFill>
                      <a:miter lim="400000"/>
                    </a:lnT>
                  </a:tcPr>
                </a:tc>
                <a:tc>
                  <a:txBody>
                    <a:bodyPr/>
                    <a:lstStyle/>
                    <a:p>
                      <a:pPr defTabSz="914400">
                        <a:defRPr sz="1800"/>
                      </a:pPr>
                      <a:r>
                        <a:rPr sz="2200">
                          <a:sym typeface="Helvetica Neue"/>
                        </a:rPr>
                        <a:t>프라이빗 블록체인 (Private Blockchain)</a:t>
                      </a:r>
                    </a:p>
                  </a:txBody>
                  <a:tcPr marL="50800" marR="50800" marT="50800" marB="50800" anchor="ctr" horzOverflow="overflow">
                    <a:lnR w="25400">
                      <a:solidFill>
                        <a:srgbClr val="000000"/>
                      </a:solidFill>
                      <a:miter lim="400000"/>
                    </a:lnR>
                    <a:lnT w="25400">
                      <a:solidFill>
                        <a:srgbClr val="000000"/>
                      </a:solidFill>
                      <a:miter lim="400000"/>
                    </a:lnT>
                  </a:tcPr>
                </a:tc>
                <a:extLst>
                  <a:ext uri="{0D108BD9-81ED-4DB2-BD59-A6C34878D82A}">
                    <a16:rowId xmlns:a16="http://schemas.microsoft.com/office/drawing/2014/main" val="10000"/>
                  </a:ext>
                </a:extLst>
              </a:tr>
              <a:tr h="1241417">
                <a:tc>
                  <a:txBody>
                    <a:bodyPr/>
                    <a:lstStyle/>
                    <a:p>
                      <a:pPr defTabSz="914400">
                        <a:defRPr sz="1800"/>
                      </a:pPr>
                      <a:r>
                        <a:rPr sz="2200">
                          <a:sym typeface="Helvetica Neue"/>
                        </a:rPr>
                        <a:t>합의 알고리즘</a:t>
                      </a:r>
                    </a:p>
                  </a:txBody>
                  <a:tcPr marL="50800" marR="50800" marT="50800" marB="50800" anchor="ctr" horzOverflow="overflow">
                    <a:lnL w="25400">
                      <a:solidFill>
                        <a:srgbClr val="000000"/>
                      </a:solidFill>
                      <a:miter lim="400000"/>
                    </a:lnL>
                  </a:tcPr>
                </a:tc>
                <a:tc>
                  <a:txBody>
                    <a:bodyPr/>
                    <a:lstStyle/>
                    <a:p>
                      <a:pPr defTabSz="914400">
                        <a:defRPr sz="1800"/>
                      </a:pPr>
                      <a:r>
                        <a:rPr sz="2200">
                          <a:sym typeface="Helvetica Neue"/>
                        </a:rPr>
                        <a:t>작업 증명 (Proof of Work)</a:t>
                      </a:r>
                    </a:p>
                  </a:txBody>
                  <a:tcPr marL="50800" marR="50800" marT="50800" marB="50800" anchor="ctr" horzOverflow="overflow">
                    <a:lnR w="25400">
                      <a:solidFill>
                        <a:srgbClr val="000000"/>
                      </a:solidFill>
                      <a:miter lim="400000"/>
                    </a:lnR>
                  </a:tcPr>
                </a:tc>
                <a:extLst>
                  <a:ext uri="{0D108BD9-81ED-4DB2-BD59-A6C34878D82A}">
                    <a16:rowId xmlns:a16="http://schemas.microsoft.com/office/drawing/2014/main" val="10001"/>
                  </a:ext>
                </a:extLst>
              </a:tr>
              <a:tr h="1241417">
                <a:tc>
                  <a:txBody>
                    <a:bodyPr/>
                    <a:lstStyle/>
                    <a:p>
                      <a:pPr defTabSz="914400">
                        <a:defRPr sz="1800"/>
                      </a:pPr>
                      <a:r>
                        <a:rPr sz="2200">
                          <a:sym typeface="Helvetica Neue"/>
                        </a:rPr>
                        <a:t>블록체인 코어</a:t>
                      </a:r>
                    </a:p>
                  </a:txBody>
                  <a:tcPr marL="50800" marR="50800" marT="50800" marB="50800" anchor="ctr" horzOverflow="overflow">
                    <a:lnL w="25400">
                      <a:solidFill>
                        <a:srgbClr val="000000"/>
                      </a:solidFill>
                      <a:miter lim="400000"/>
                    </a:lnL>
                  </a:tcPr>
                </a:tc>
                <a:tc>
                  <a:txBody>
                    <a:bodyPr/>
                    <a:lstStyle/>
                    <a:p>
                      <a:pPr defTabSz="914400">
                        <a:defRPr sz="1800"/>
                      </a:pPr>
                      <a:r>
                        <a:rPr sz="2200">
                          <a:sym typeface="Helvetica Neue"/>
                        </a:rPr>
                        <a:t>이더리움 (go-ethereum)</a:t>
                      </a:r>
                    </a:p>
                  </a:txBody>
                  <a:tcPr marL="50800" marR="50800" marT="50800" marB="50800" anchor="ctr" horzOverflow="overflow">
                    <a:lnR w="25400">
                      <a:solidFill>
                        <a:srgbClr val="000000"/>
                      </a:solidFill>
                      <a:miter lim="400000"/>
                    </a:lnR>
                  </a:tcPr>
                </a:tc>
                <a:extLst>
                  <a:ext uri="{0D108BD9-81ED-4DB2-BD59-A6C34878D82A}">
                    <a16:rowId xmlns:a16="http://schemas.microsoft.com/office/drawing/2014/main" val="10002"/>
                  </a:ext>
                </a:extLst>
              </a:tr>
              <a:tr h="1241417">
                <a:tc>
                  <a:txBody>
                    <a:bodyPr/>
                    <a:lstStyle/>
                    <a:p>
                      <a:pPr defTabSz="914400">
                        <a:defRPr sz="1800"/>
                      </a:pPr>
                      <a:r>
                        <a:rPr sz="2200">
                          <a:sym typeface="Helvetica Neue"/>
                        </a:rPr>
                        <a:t>제공하는 서비스</a:t>
                      </a:r>
                    </a:p>
                  </a:txBody>
                  <a:tcPr marL="50800" marR="50800" marT="50800" marB="50800" anchor="ctr" horzOverflow="overflow">
                    <a:lnL w="25400">
                      <a:solidFill>
                        <a:srgbClr val="000000"/>
                      </a:solidFill>
                      <a:miter lim="400000"/>
                    </a:lnL>
                    <a:lnB w="25400">
                      <a:solidFill>
                        <a:srgbClr val="000000"/>
                      </a:solidFill>
                      <a:miter lim="400000"/>
                    </a:lnB>
                  </a:tcPr>
                </a:tc>
                <a:tc>
                  <a:txBody>
                    <a:bodyPr/>
                    <a:lstStyle/>
                    <a:p>
                      <a:pPr defTabSz="914400">
                        <a:defRPr sz="1800"/>
                      </a:pPr>
                      <a:r>
                        <a:rPr sz="2200" strike="noStrike" dirty="0" err="1">
                          <a:sym typeface="Helvetica Neue"/>
                        </a:rPr>
                        <a:t>블록</a:t>
                      </a:r>
                      <a:r>
                        <a:rPr sz="2200" strike="noStrike" dirty="0">
                          <a:sym typeface="Helvetica Neue"/>
                        </a:rPr>
                        <a:t> </a:t>
                      </a:r>
                      <a:r>
                        <a:rPr sz="2200" strike="noStrike" dirty="0" err="1">
                          <a:sym typeface="Helvetica Neue"/>
                        </a:rPr>
                        <a:t>탐색기</a:t>
                      </a:r>
                      <a:endParaRPr sz="2200" strike="noStrike" dirty="0">
                        <a:sym typeface="Helvetica Neue"/>
                      </a:endParaRPr>
                    </a:p>
                  </a:txBody>
                  <a:tcPr marL="50800" marR="50800" marT="50800" marB="50800" anchor="ctr" horzOverflow="overflow">
                    <a:lnR w="25400">
                      <a:solidFill>
                        <a:srgbClr val="000000"/>
                      </a:solidFill>
                      <a:miter lim="400000"/>
                    </a:lnR>
                    <a:lnB w="25400">
                      <a:solidFill>
                        <a:srgbClr val="000000"/>
                      </a:solidFill>
                      <a:miter lim="400000"/>
                    </a:lnB>
                  </a:tcPr>
                </a:tc>
                <a:extLst>
                  <a:ext uri="{0D108BD9-81ED-4DB2-BD59-A6C34878D82A}">
                    <a16:rowId xmlns:a16="http://schemas.microsoft.com/office/drawing/2014/main" val="10003"/>
                  </a:ext>
                </a:extLst>
              </a:tr>
            </a:tbl>
          </a:graphicData>
        </a:graphic>
      </p:graphicFrame>
      <p:sp>
        <p:nvSpPr>
          <p:cNvPr id="319" name="프로토타입 Overview"/>
          <p:cNvSpPr txBox="1"/>
          <p:nvPr/>
        </p:nvSpPr>
        <p:spPr>
          <a:xfrm>
            <a:off x="1270000" y="625582"/>
            <a:ext cx="10464800" cy="10382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4000" b="0">
                <a:latin typeface="+mn-lt"/>
                <a:ea typeface="+mn-ea"/>
                <a:cs typeface="+mn-cs"/>
                <a:sym typeface="Helvetica Neue Medium"/>
              </a:defRPr>
            </a:lvl1pPr>
          </a:lstStyle>
          <a:p>
            <a:r>
              <a:rPr dirty="0" err="1"/>
              <a:t>프로토타입</a:t>
            </a:r>
            <a:r>
              <a:rPr dirty="0"/>
              <a:t> </a:t>
            </a:r>
            <a:r>
              <a:rPr lang="ko-KR" altLang="en-US" dirty="0"/>
              <a:t>구성</a:t>
            </a:r>
            <a:endParaRPr dirty="0"/>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latin typeface="Helvetica Neue Thin"/>
                <a:ea typeface="Helvetica Neue Thin"/>
                <a:cs typeface="Helvetica Neue Thin"/>
                <a:sym typeface="Helvetica Neue Thin"/>
              </a:defRPr>
            </a:lvl1pPr>
          </a:lstStyle>
          <a:p>
            <a:fld id="{86CB4B4D-7CA3-9044-876B-883B54F8677D}" type="slidenum">
              <a:t>36</a:t>
            </a:fld>
            <a:endParaRPr/>
          </a:p>
        </p:txBody>
      </p:sp>
      <p:pic>
        <p:nvPicPr>
          <p:cNvPr id="324" name="Image" descr="Imag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59346" y="7309403"/>
            <a:ext cx="1193163" cy="893875"/>
          </a:xfrm>
          <a:prstGeom prst="rect">
            <a:avLst/>
          </a:prstGeom>
          <a:ln w="12700">
            <a:miter lim="400000"/>
          </a:ln>
        </p:spPr>
      </p:pic>
      <p:pic>
        <p:nvPicPr>
          <p:cNvPr id="325" name="Image" descr="Image"/>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48024" y="7404511"/>
            <a:ext cx="519614" cy="703617"/>
          </a:xfrm>
          <a:prstGeom prst="rect">
            <a:avLst/>
          </a:prstGeom>
          <a:ln w="12700">
            <a:miter lim="400000"/>
          </a:ln>
        </p:spPr>
      </p:pic>
      <p:sp>
        <p:nvSpPr>
          <p:cNvPr id="326" name="Rectangle"/>
          <p:cNvSpPr/>
          <p:nvPr/>
        </p:nvSpPr>
        <p:spPr>
          <a:xfrm>
            <a:off x="594098" y="6853644"/>
            <a:ext cx="4481712" cy="2048951"/>
          </a:xfrm>
          <a:prstGeom prst="rect">
            <a:avLst/>
          </a:prstGeom>
          <a:ln w="254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27" name="arduino"/>
          <p:cNvSpPr txBox="1"/>
          <p:nvPr/>
        </p:nvSpPr>
        <p:spPr>
          <a:xfrm>
            <a:off x="3613180" y="8197761"/>
            <a:ext cx="1136295"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vl1pPr>
          </a:lstStyle>
          <a:p>
            <a:r>
              <a:t>arduino</a:t>
            </a:r>
          </a:p>
        </p:txBody>
      </p:sp>
      <p:sp>
        <p:nvSpPr>
          <p:cNvPr id="328" name="sensor"/>
          <p:cNvSpPr txBox="1"/>
          <p:nvPr/>
        </p:nvSpPr>
        <p:spPr>
          <a:xfrm>
            <a:off x="2293428" y="8197761"/>
            <a:ext cx="1028701"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vl1pPr>
          </a:lstStyle>
          <a:p>
            <a:r>
              <a:t>sensor</a:t>
            </a:r>
          </a:p>
        </p:txBody>
      </p:sp>
      <p:sp>
        <p:nvSpPr>
          <p:cNvPr id="329" name="Bottle"/>
          <p:cNvSpPr txBox="1"/>
          <p:nvPr/>
        </p:nvSpPr>
        <p:spPr>
          <a:xfrm>
            <a:off x="599418" y="6224408"/>
            <a:ext cx="1148589" cy="573533"/>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b="0">
                <a:solidFill>
                  <a:schemeClr val="accent5">
                    <a:hueOff val="-82419"/>
                    <a:satOff val="-9513"/>
                    <a:lumOff val="-16343"/>
                  </a:schemeClr>
                </a:solidFill>
              </a:defRPr>
            </a:lvl1pPr>
          </a:lstStyle>
          <a:p>
            <a:r>
              <a:t>Bottle</a:t>
            </a:r>
          </a:p>
        </p:txBody>
      </p:sp>
      <p:grpSp>
        <p:nvGrpSpPr>
          <p:cNvPr id="334" name="Group"/>
          <p:cNvGrpSpPr/>
          <p:nvPr/>
        </p:nvGrpSpPr>
        <p:grpSpPr>
          <a:xfrm>
            <a:off x="6811547" y="6220700"/>
            <a:ext cx="1953131" cy="2685603"/>
            <a:chOff x="0" y="0"/>
            <a:chExt cx="1953130" cy="2685601"/>
          </a:xfrm>
        </p:grpSpPr>
        <p:pic>
          <p:nvPicPr>
            <p:cNvPr id="330" name="Image" descr="Image"/>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70290" y="992416"/>
              <a:ext cx="1012551" cy="856953"/>
            </a:xfrm>
            <a:prstGeom prst="rect">
              <a:avLst/>
            </a:prstGeom>
            <a:ln w="12700" cap="flat">
              <a:noFill/>
              <a:miter lim="400000"/>
            </a:ln>
            <a:effectLst/>
          </p:spPr>
        </p:pic>
        <p:sp>
          <p:nvSpPr>
            <p:cNvPr id="331" name="Rectangle"/>
            <p:cNvSpPr/>
            <p:nvPr/>
          </p:nvSpPr>
          <p:spPr>
            <a:xfrm>
              <a:off x="0" y="636650"/>
              <a:ext cx="1953131" cy="2048952"/>
            </a:xfrm>
            <a:prstGeom prst="rect">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332" name="Rpi3"/>
            <p:cNvSpPr txBox="1"/>
            <p:nvPr/>
          </p:nvSpPr>
          <p:spPr>
            <a:xfrm>
              <a:off x="606080" y="2006168"/>
              <a:ext cx="740970"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b="0"/>
              </a:lvl1pPr>
            </a:lstStyle>
            <a:p>
              <a:r>
                <a:t>Rpi3</a:t>
              </a:r>
            </a:p>
          </p:txBody>
        </p:sp>
        <p:sp>
          <p:nvSpPr>
            <p:cNvPr id="333" name="Node"/>
            <p:cNvSpPr txBox="1"/>
            <p:nvPr/>
          </p:nvSpPr>
          <p:spPr>
            <a:xfrm>
              <a:off x="62" y="-1"/>
              <a:ext cx="1064007" cy="573534"/>
            </a:xfrm>
            <a:prstGeom prst="rect">
              <a:avLst/>
            </a:prstGeom>
            <a:no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000" b="0"/>
              </a:lvl1pPr>
            </a:lstStyle>
            <a:p>
              <a:r>
                <a:t>Node</a:t>
              </a:r>
            </a:p>
          </p:txBody>
        </p:sp>
      </p:grpSp>
      <p:sp>
        <p:nvSpPr>
          <p:cNvPr id="335" name="Line"/>
          <p:cNvSpPr/>
          <p:nvPr/>
        </p:nvSpPr>
        <p:spPr>
          <a:xfrm>
            <a:off x="5100725" y="7910883"/>
            <a:ext cx="1679557" cy="0"/>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36" name="센서 값"/>
          <p:cNvSpPr txBox="1"/>
          <p:nvPr/>
        </p:nvSpPr>
        <p:spPr>
          <a:xfrm>
            <a:off x="5513906" y="7256345"/>
            <a:ext cx="743794" cy="487313"/>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500"/>
            </a:lvl1pPr>
          </a:lstStyle>
          <a:p>
            <a:r>
              <a:rPr lang="ko-KR" altLang="en-US" dirty="0"/>
              <a:t>잔량</a:t>
            </a:r>
            <a:endParaRPr dirty="0"/>
          </a:p>
        </p:txBody>
      </p:sp>
      <p:pic>
        <p:nvPicPr>
          <p:cNvPr id="337" name="Image" descr="Image"/>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25400" y="7280478"/>
            <a:ext cx="671107" cy="693272"/>
          </a:xfrm>
          <a:prstGeom prst="rect">
            <a:avLst/>
          </a:prstGeom>
          <a:ln w="12700">
            <a:miter lim="400000"/>
          </a:ln>
        </p:spPr>
      </p:pic>
      <p:sp>
        <p:nvSpPr>
          <p:cNvPr id="338" name="bottle"/>
          <p:cNvSpPr txBox="1"/>
          <p:nvPr/>
        </p:nvSpPr>
        <p:spPr>
          <a:xfrm>
            <a:off x="1014268" y="8197761"/>
            <a:ext cx="893370"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vl1pPr>
          </a:lstStyle>
          <a:p>
            <a:r>
              <a:t>bottle</a:t>
            </a:r>
          </a:p>
        </p:txBody>
      </p:sp>
      <p:grpSp>
        <p:nvGrpSpPr>
          <p:cNvPr id="343" name="Group"/>
          <p:cNvGrpSpPr/>
          <p:nvPr/>
        </p:nvGrpSpPr>
        <p:grpSpPr>
          <a:xfrm>
            <a:off x="10209904" y="5505758"/>
            <a:ext cx="2068668" cy="3639033"/>
            <a:chOff x="0" y="0"/>
            <a:chExt cx="2068666" cy="3639031"/>
          </a:xfrm>
        </p:grpSpPr>
        <p:pic>
          <p:nvPicPr>
            <p:cNvPr id="339" name="Image" descr="Image"/>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17500" y="260008"/>
              <a:ext cx="1433667" cy="1036216"/>
            </a:xfrm>
            <a:prstGeom prst="rect">
              <a:avLst/>
            </a:prstGeom>
            <a:ln w="12700" cap="flat">
              <a:noFill/>
              <a:miter lim="400000"/>
            </a:ln>
            <a:effectLst/>
          </p:spPr>
        </p:pic>
        <p:pic>
          <p:nvPicPr>
            <p:cNvPr id="340" name="Image" descr="Image"/>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17500" y="1301408"/>
              <a:ext cx="1433667" cy="1036216"/>
            </a:xfrm>
            <a:prstGeom prst="rect">
              <a:avLst/>
            </a:prstGeom>
            <a:ln w="12700" cap="flat">
              <a:noFill/>
              <a:miter lim="400000"/>
            </a:ln>
            <a:effectLst/>
          </p:spPr>
        </p:pic>
        <p:pic>
          <p:nvPicPr>
            <p:cNvPr id="341" name="Image" descr="Image"/>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17500" y="2304708"/>
              <a:ext cx="1433667" cy="1036216"/>
            </a:xfrm>
            <a:prstGeom prst="rect">
              <a:avLst/>
            </a:prstGeom>
            <a:ln w="12700" cap="flat">
              <a:noFill/>
              <a:miter lim="400000"/>
            </a:ln>
            <a:effectLst/>
          </p:spPr>
        </p:pic>
        <p:sp>
          <p:nvSpPr>
            <p:cNvPr id="342" name="Rectangle"/>
            <p:cNvSpPr/>
            <p:nvPr/>
          </p:nvSpPr>
          <p:spPr>
            <a:xfrm>
              <a:off x="0" y="0"/>
              <a:ext cx="2068667" cy="3639032"/>
            </a:xfrm>
            <a:prstGeom prst="rect">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grpSp>
      <p:sp>
        <p:nvSpPr>
          <p:cNvPr id="344" name="Line"/>
          <p:cNvSpPr/>
          <p:nvPr/>
        </p:nvSpPr>
        <p:spPr>
          <a:xfrm>
            <a:off x="8919900" y="6157173"/>
            <a:ext cx="1292845" cy="1"/>
          </a:xfrm>
          <a:prstGeom prst="line">
            <a:avLst/>
          </a:prstGeom>
          <a:ln w="254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45" name="Web"/>
          <p:cNvSpPr txBox="1"/>
          <p:nvPr/>
        </p:nvSpPr>
        <p:spPr>
          <a:xfrm>
            <a:off x="10196420" y="4883442"/>
            <a:ext cx="901320" cy="573533"/>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b="0">
                <a:solidFill>
                  <a:schemeClr val="accent5">
                    <a:hueOff val="-82419"/>
                    <a:satOff val="-9513"/>
                    <a:lumOff val="-16343"/>
                  </a:schemeClr>
                </a:solidFill>
              </a:defRPr>
            </a:lvl1pPr>
          </a:lstStyle>
          <a:p>
            <a:r>
              <a:t>Web</a:t>
            </a:r>
          </a:p>
        </p:txBody>
      </p:sp>
      <p:sp>
        <p:nvSpPr>
          <p:cNvPr id="346" name="Line"/>
          <p:cNvSpPr/>
          <p:nvPr/>
        </p:nvSpPr>
        <p:spPr>
          <a:xfrm flipH="1">
            <a:off x="8789592" y="7563501"/>
            <a:ext cx="1395397"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47" name="Line"/>
          <p:cNvSpPr/>
          <p:nvPr/>
        </p:nvSpPr>
        <p:spPr>
          <a:xfrm flipH="1">
            <a:off x="8795942" y="8443243"/>
            <a:ext cx="1395397"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48" name="주유한 양"/>
          <p:cNvSpPr txBox="1"/>
          <p:nvPr/>
        </p:nvSpPr>
        <p:spPr>
          <a:xfrm>
            <a:off x="7913619" y="5477263"/>
            <a:ext cx="1326516" cy="525145"/>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500"/>
            </a:lvl1pPr>
          </a:lstStyle>
          <a:p>
            <a:r>
              <a:t>주유한 양</a:t>
            </a:r>
          </a:p>
        </p:txBody>
      </p:sp>
      <p:sp>
        <p:nvSpPr>
          <p:cNvPr id="349" name="Line"/>
          <p:cNvSpPr/>
          <p:nvPr/>
        </p:nvSpPr>
        <p:spPr>
          <a:xfrm flipH="1">
            <a:off x="8208769" y="6152835"/>
            <a:ext cx="725762" cy="723744"/>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351" name="Image" descr="Image"/>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86891" y="1640217"/>
            <a:ext cx="2552437" cy="2048558"/>
          </a:xfrm>
          <a:prstGeom prst="rect">
            <a:avLst/>
          </a:prstGeom>
          <a:ln w="12700">
            <a:miter lim="400000"/>
          </a:ln>
        </p:spPr>
      </p:pic>
      <p:sp>
        <p:nvSpPr>
          <p:cNvPr id="352" name="Rectangle"/>
          <p:cNvSpPr/>
          <p:nvPr/>
        </p:nvSpPr>
        <p:spPr>
          <a:xfrm>
            <a:off x="592708" y="1485727"/>
            <a:ext cx="7127826" cy="3026471"/>
          </a:xfrm>
          <a:prstGeom prst="rect">
            <a:avLst/>
          </a:prstGeom>
          <a:ln w="25400">
            <a:solidFill>
              <a:schemeClr val="accent5">
                <a:hueOff val="-82419"/>
                <a:satOff val="-9513"/>
                <a:lumOff val="-16343"/>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53" name="Private Proof Of Work Blockchain"/>
          <p:cNvSpPr txBox="1"/>
          <p:nvPr/>
        </p:nvSpPr>
        <p:spPr>
          <a:xfrm>
            <a:off x="584638" y="841729"/>
            <a:ext cx="5819268" cy="573533"/>
          </a:xfrm>
          <a:prstGeom prst="rect">
            <a:avLst/>
          </a:prstGeom>
          <a:ln w="25400">
            <a:solidFill>
              <a:schemeClr val="accent5">
                <a:hueOff val="-82419"/>
                <a:satOff val="-9513"/>
                <a:lumOff val="-16343"/>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b="0">
                <a:solidFill>
                  <a:schemeClr val="accent5">
                    <a:hueOff val="-82419"/>
                    <a:satOff val="-9513"/>
                    <a:lumOff val="-16343"/>
                  </a:schemeClr>
                </a:solidFill>
              </a:defRPr>
            </a:lvl1pPr>
          </a:lstStyle>
          <a:p>
            <a:r>
              <a:t>Private Proof Of Work Blockchain</a:t>
            </a:r>
          </a:p>
        </p:txBody>
      </p:sp>
      <p:pic>
        <p:nvPicPr>
          <p:cNvPr id="354" name="Image" descr="Image"/>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969350" y="1963491"/>
            <a:ext cx="681267" cy="653270"/>
          </a:xfrm>
          <a:prstGeom prst="rect">
            <a:avLst/>
          </a:prstGeom>
          <a:ln w="38100">
            <a:solidFill>
              <a:schemeClr val="accent1">
                <a:lumOff val="-13575"/>
              </a:schemeClr>
            </a:solidFill>
            <a:miter lim="400000"/>
          </a:ln>
        </p:spPr>
      </p:pic>
      <p:sp>
        <p:nvSpPr>
          <p:cNvPr id="355" name="채굴 노드"/>
          <p:cNvSpPr txBox="1"/>
          <p:nvPr/>
        </p:nvSpPr>
        <p:spPr>
          <a:xfrm>
            <a:off x="3867059" y="2884806"/>
            <a:ext cx="1549400" cy="499745"/>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500">
                <a:solidFill>
                  <a:srgbClr val="FFFFFF"/>
                </a:solidFill>
              </a:defRPr>
            </a:lvl1pPr>
          </a:lstStyle>
          <a:p>
            <a:r>
              <a:rPr dirty="0" err="1"/>
              <a:t>채굴</a:t>
            </a:r>
            <a:r>
              <a:rPr dirty="0"/>
              <a:t> </a:t>
            </a:r>
            <a:r>
              <a:rPr dirty="0" err="1"/>
              <a:t>노드</a:t>
            </a:r>
            <a:endParaRPr dirty="0"/>
          </a:p>
        </p:txBody>
      </p:sp>
      <p:pic>
        <p:nvPicPr>
          <p:cNvPr id="356" name="Image" descr="Image"/>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419950" y="1963491"/>
            <a:ext cx="681267" cy="653270"/>
          </a:xfrm>
          <a:prstGeom prst="rect">
            <a:avLst/>
          </a:prstGeom>
          <a:ln w="38100">
            <a:solidFill>
              <a:schemeClr val="accent5">
                <a:hueOff val="-82419"/>
                <a:satOff val="-9513"/>
                <a:lumOff val="-16343"/>
              </a:schemeClr>
            </a:solidFill>
            <a:miter lim="400000"/>
          </a:ln>
        </p:spPr>
      </p:pic>
      <p:sp>
        <p:nvSpPr>
          <p:cNvPr id="357" name="배포 노드"/>
          <p:cNvSpPr txBox="1"/>
          <p:nvPr/>
        </p:nvSpPr>
        <p:spPr>
          <a:xfrm>
            <a:off x="5659425" y="2891022"/>
            <a:ext cx="1549400" cy="487313"/>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500">
                <a:solidFill>
                  <a:srgbClr val="FFFFFF"/>
                </a:solidFill>
              </a:defRPr>
            </a:lvl1pPr>
          </a:lstStyle>
          <a:p>
            <a:r>
              <a:rPr dirty="0" err="1"/>
              <a:t>배포</a:t>
            </a:r>
            <a:r>
              <a:rPr dirty="0"/>
              <a:t> </a:t>
            </a:r>
            <a:r>
              <a:rPr dirty="0" err="1"/>
              <a:t>노드</a:t>
            </a:r>
            <a:endParaRPr dirty="0"/>
          </a:p>
        </p:txBody>
      </p:sp>
      <p:sp>
        <p:nvSpPr>
          <p:cNvPr id="358" name="Laptop"/>
          <p:cNvSpPr txBox="1"/>
          <p:nvPr/>
        </p:nvSpPr>
        <p:spPr>
          <a:xfrm>
            <a:off x="1561129" y="3816580"/>
            <a:ext cx="1203961" cy="498791"/>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500"/>
            </a:lvl1pPr>
          </a:lstStyle>
          <a:p>
            <a:r>
              <a:t>Laptop</a:t>
            </a:r>
          </a:p>
        </p:txBody>
      </p:sp>
      <p:sp>
        <p:nvSpPr>
          <p:cNvPr id="359" name="Line"/>
          <p:cNvSpPr/>
          <p:nvPr/>
        </p:nvSpPr>
        <p:spPr>
          <a:xfrm flipH="1" flipV="1">
            <a:off x="4419949" y="4567899"/>
            <a:ext cx="2788875" cy="1589273"/>
          </a:xfrm>
          <a:prstGeom prst="line">
            <a:avLst/>
          </a:prstGeom>
          <a:ln w="25400">
            <a:solidFill>
              <a:srgbClr val="000000"/>
            </a:solidFill>
            <a:miter lim="400000"/>
            <a:headEnd type="triangle"/>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latin typeface="Helvetica Neue Thin"/>
                <a:ea typeface="Helvetica Neue Thin"/>
                <a:cs typeface="Helvetica Neue Thin"/>
                <a:sym typeface="Helvetica Neue Thin"/>
              </a:defRPr>
            </a:lvl1pPr>
          </a:lstStyle>
          <a:p>
            <a:fld id="{86CB4B4D-7CA3-9044-876B-883B54F8677D}" type="slidenum">
              <a:t>37</a:t>
            </a:fld>
            <a:endParaRPr/>
          </a:p>
        </p:txBody>
      </p:sp>
      <p:pic>
        <p:nvPicPr>
          <p:cNvPr id="363" name="Image" descr="Imag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62827" y="2796997"/>
            <a:ext cx="2552437" cy="2048558"/>
          </a:xfrm>
          <a:prstGeom prst="rect">
            <a:avLst/>
          </a:prstGeom>
          <a:ln w="12700">
            <a:miter lim="400000"/>
          </a:ln>
        </p:spPr>
      </p:pic>
      <p:sp>
        <p:nvSpPr>
          <p:cNvPr id="364" name="Rectangle"/>
          <p:cNvSpPr/>
          <p:nvPr/>
        </p:nvSpPr>
        <p:spPr>
          <a:xfrm>
            <a:off x="1068644" y="2642507"/>
            <a:ext cx="7127826" cy="3026471"/>
          </a:xfrm>
          <a:prstGeom prst="rect">
            <a:avLst/>
          </a:prstGeom>
          <a:ln w="25400">
            <a:solidFill>
              <a:schemeClr val="accent5">
                <a:hueOff val="-82419"/>
                <a:satOff val="-9513"/>
                <a:lumOff val="-16343"/>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65" name="Private Proof Of Work Blockchain"/>
          <p:cNvSpPr txBox="1"/>
          <p:nvPr/>
        </p:nvSpPr>
        <p:spPr>
          <a:xfrm>
            <a:off x="1060574" y="1998509"/>
            <a:ext cx="5819268" cy="573533"/>
          </a:xfrm>
          <a:prstGeom prst="rect">
            <a:avLst/>
          </a:prstGeom>
          <a:ln w="25400">
            <a:solidFill>
              <a:schemeClr val="accent5">
                <a:hueOff val="-82419"/>
                <a:satOff val="-9513"/>
                <a:lumOff val="-16343"/>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b="0">
                <a:solidFill>
                  <a:schemeClr val="accent5">
                    <a:hueOff val="-82419"/>
                    <a:satOff val="-9513"/>
                    <a:lumOff val="-16343"/>
                  </a:schemeClr>
                </a:solidFill>
              </a:defRPr>
            </a:lvl1pPr>
          </a:lstStyle>
          <a:p>
            <a:r>
              <a:t>Private Proof Of Work Blockchain</a:t>
            </a:r>
          </a:p>
        </p:txBody>
      </p:sp>
      <p:pic>
        <p:nvPicPr>
          <p:cNvPr id="366" name="Image" descr="Imag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45285" y="3120271"/>
            <a:ext cx="681268" cy="653270"/>
          </a:xfrm>
          <a:prstGeom prst="rect">
            <a:avLst/>
          </a:prstGeom>
          <a:ln w="38100">
            <a:solidFill>
              <a:schemeClr val="accent1">
                <a:lumOff val="-13575"/>
              </a:schemeClr>
            </a:solidFill>
            <a:miter lim="400000"/>
          </a:ln>
        </p:spPr>
      </p:pic>
      <p:sp>
        <p:nvSpPr>
          <p:cNvPr id="367" name="채굴 노드"/>
          <p:cNvSpPr txBox="1"/>
          <p:nvPr/>
        </p:nvSpPr>
        <p:spPr>
          <a:xfrm>
            <a:off x="4389516" y="4047802"/>
            <a:ext cx="1497561" cy="487313"/>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500">
                <a:solidFill>
                  <a:srgbClr val="FFFFFF"/>
                </a:solidFill>
              </a:defRPr>
            </a:lvl1pPr>
          </a:lstStyle>
          <a:p>
            <a:r>
              <a:rPr dirty="0" err="1"/>
              <a:t>채굴</a:t>
            </a:r>
            <a:r>
              <a:rPr dirty="0"/>
              <a:t> </a:t>
            </a:r>
            <a:r>
              <a:rPr dirty="0" err="1"/>
              <a:t>노드</a:t>
            </a:r>
            <a:endParaRPr dirty="0"/>
          </a:p>
        </p:txBody>
      </p:sp>
      <p:pic>
        <p:nvPicPr>
          <p:cNvPr id="368" name="Image" descr="Imag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95885" y="3120271"/>
            <a:ext cx="681268" cy="653270"/>
          </a:xfrm>
          <a:prstGeom prst="rect">
            <a:avLst/>
          </a:prstGeom>
          <a:ln w="38100">
            <a:solidFill>
              <a:schemeClr val="accent5">
                <a:hueOff val="-82419"/>
                <a:satOff val="-9513"/>
                <a:lumOff val="-16343"/>
              </a:schemeClr>
            </a:solidFill>
            <a:miter lim="400000"/>
          </a:ln>
        </p:spPr>
      </p:pic>
      <p:sp>
        <p:nvSpPr>
          <p:cNvPr id="369" name="배포 노드"/>
          <p:cNvSpPr txBox="1"/>
          <p:nvPr/>
        </p:nvSpPr>
        <p:spPr>
          <a:xfrm>
            <a:off x="6135360" y="4047802"/>
            <a:ext cx="1497561" cy="487313"/>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500">
                <a:solidFill>
                  <a:srgbClr val="FFFFFF"/>
                </a:solidFill>
              </a:defRPr>
            </a:lvl1pPr>
          </a:lstStyle>
          <a:p>
            <a:r>
              <a:rPr dirty="0" err="1"/>
              <a:t>배포</a:t>
            </a:r>
            <a:r>
              <a:rPr dirty="0"/>
              <a:t> </a:t>
            </a:r>
            <a:r>
              <a:rPr dirty="0" err="1"/>
              <a:t>노드</a:t>
            </a:r>
            <a:endParaRPr dirty="0"/>
          </a:p>
        </p:txBody>
      </p:sp>
      <p:sp>
        <p:nvSpPr>
          <p:cNvPr id="370" name="Laptop"/>
          <p:cNvSpPr txBox="1"/>
          <p:nvPr/>
        </p:nvSpPr>
        <p:spPr>
          <a:xfrm>
            <a:off x="2037065" y="4973360"/>
            <a:ext cx="1203961" cy="498791"/>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500"/>
            </a:lvl1pPr>
          </a:lstStyle>
          <a:p>
            <a:r>
              <a:t>Laptop</a:t>
            </a:r>
          </a:p>
        </p:txBody>
      </p:sp>
      <p:sp>
        <p:nvSpPr>
          <p:cNvPr id="371" name="검증자 노드"/>
          <p:cNvSpPr txBox="1"/>
          <p:nvPr/>
        </p:nvSpPr>
        <p:spPr>
          <a:xfrm>
            <a:off x="8310516" y="2631031"/>
            <a:ext cx="1935844" cy="499746"/>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500">
                <a:solidFill>
                  <a:srgbClr val="FFFFFF"/>
                </a:solidFill>
              </a:defRPr>
            </a:lvl1pPr>
          </a:lstStyle>
          <a:p>
            <a:r>
              <a:rPr dirty="0" err="1"/>
              <a:t>검증자</a:t>
            </a:r>
            <a:r>
              <a:rPr dirty="0"/>
              <a:t> </a:t>
            </a:r>
            <a:r>
              <a:rPr dirty="0" err="1"/>
              <a:t>노드</a:t>
            </a:r>
            <a:endParaRPr dirty="0"/>
          </a:p>
        </p:txBody>
      </p:sp>
      <p:sp>
        <p:nvSpPr>
          <p:cNvPr id="372" name="채굴 노드:…"/>
          <p:cNvSpPr txBox="1"/>
          <p:nvPr/>
        </p:nvSpPr>
        <p:spPr>
          <a:xfrm>
            <a:off x="987152" y="6289222"/>
            <a:ext cx="9935358" cy="9086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2500"/>
            </a:pPr>
            <a:r>
              <a:rPr dirty="0" err="1">
                <a:solidFill>
                  <a:schemeClr val="accent5">
                    <a:hueOff val="-82419"/>
                    <a:satOff val="-9513"/>
                    <a:lumOff val="-16343"/>
                  </a:schemeClr>
                </a:solidFill>
              </a:rPr>
              <a:t>채굴</a:t>
            </a:r>
            <a:r>
              <a:rPr dirty="0">
                <a:solidFill>
                  <a:schemeClr val="accent5">
                    <a:hueOff val="-82419"/>
                    <a:satOff val="-9513"/>
                    <a:lumOff val="-16343"/>
                  </a:schemeClr>
                </a:solidFill>
              </a:rPr>
              <a:t> </a:t>
            </a:r>
            <a:r>
              <a:rPr dirty="0" err="1">
                <a:solidFill>
                  <a:schemeClr val="accent5">
                    <a:hueOff val="-82419"/>
                    <a:satOff val="-9513"/>
                    <a:lumOff val="-16343"/>
                  </a:schemeClr>
                </a:solidFill>
              </a:rPr>
              <a:t>노드</a:t>
            </a:r>
            <a:r>
              <a:rPr dirty="0"/>
              <a:t>:</a:t>
            </a:r>
          </a:p>
          <a:p>
            <a:pPr algn="l">
              <a:defRPr sz="2500" b="0"/>
            </a:pPr>
            <a:r>
              <a:rPr dirty="0" err="1"/>
              <a:t>주유소</a:t>
            </a:r>
            <a:r>
              <a:rPr dirty="0"/>
              <a:t> </a:t>
            </a:r>
            <a:r>
              <a:rPr dirty="0" err="1"/>
              <a:t>노드에서</a:t>
            </a:r>
            <a:r>
              <a:rPr dirty="0"/>
              <a:t> </a:t>
            </a:r>
            <a:r>
              <a:rPr dirty="0" err="1"/>
              <a:t>발생한</a:t>
            </a:r>
            <a:r>
              <a:rPr dirty="0"/>
              <a:t> </a:t>
            </a:r>
            <a:r>
              <a:rPr dirty="0" err="1"/>
              <a:t>트랜잭션을</a:t>
            </a:r>
            <a:r>
              <a:rPr dirty="0"/>
              <a:t> </a:t>
            </a:r>
            <a:r>
              <a:rPr dirty="0" err="1"/>
              <a:t>블록체인</a:t>
            </a:r>
            <a:r>
              <a:rPr dirty="0"/>
              <a:t> </a:t>
            </a:r>
            <a:r>
              <a:rPr dirty="0" err="1"/>
              <a:t>내에</a:t>
            </a:r>
            <a:r>
              <a:rPr dirty="0"/>
              <a:t> </a:t>
            </a:r>
            <a:r>
              <a:rPr dirty="0" err="1"/>
              <a:t>기록</a:t>
            </a:r>
            <a:endParaRPr dirty="0"/>
          </a:p>
        </p:txBody>
      </p:sp>
      <p:sp>
        <p:nvSpPr>
          <p:cNvPr id="373" name="배포 노드:…"/>
          <p:cNvSpPr txBox="1"/>
          <p:nvPr/>
        </p:nvSpPr>
        <p:spPr>
          <a:xfrm>
            <a:off x="987152" y="7688395"/>
            <a:ext cx="9619888" cy="8720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2500"/>
            </a:pPr>
            <a:r>
              <a:rPr dirty="0" err="1">
                <a:solidFill>
                  <a:schemeClr val="accent1">
                    <a:lumOff val="-13575"/>
                  </a:schemeClr>
                </a:solidFill>
              </a:rPr>
              <a:t>배포</a:t>
            </a:r>
            <a:r>
              <a:rPr dirty="0">
                <a:solidFill>
                  <a:schemeClr val="accent1">
                    <a:lumOff val="-13575"/>
                  </a:schemeClr>
                </a:solidFill>
              </a:rPr>
              <a:t> </a:t>
            </a:r>
            <a:r>
              <a:rPr dirty="0" err="1">
                <a:solidFill>
                  <a:schemeClr val="accent1">
                    <a:lumOff val="-13575"/>
                  </a:schemeClr>
                </a:solidFill>
              </a:rPr>
              <a:t>노드</a:t>
            </a:r>
            <a:r>
              <a:rPr dirty="0"/>
              <a:t>:</a:t>
            </a:r>
          </a:p>
          <a:p>
            <a:pPr algn="l">
              <a:defRPr sz="2500" b="0"/>
            </a:pPr>
            <a:r>
              <a:rPr dirty="0" err="1"/>
              <a:t>주유소의</a:t>
            </a:r>
            <a:r>
              <a:rPr dirty="0"/>
              <a:t> </a:t>
            </a:r>
            <a:r>
              <a:rPr dirty="0" err="1"/>
              <a:t>데이터가</a:t>
            </a:r>
            <a:r>
              <a:rPr dirty="0"/>
              <a:t> </a:t>
            </a:r>
            <a:r>
              <a:rPr dirty="0" err="1"/>
              <a:t>기록되고</a:t>
            </a:r>
            <a:r>
              <a:rPr dirty="0"/>
              <a:t> </a:t>
            </a:r>
            <a:r>
              <a:rPr dirty="0" err="1"/>
              <a:t>갱신될</a:t>
            </a:r>
            <a:r>
              <a:rPr dirty="0"/>
              <a:t> </a:t>
            </a:r>
            <a:r>
              <a:rPr dirty="0" err="1"/>
              <a:t>스마트</a:t>
            </a:r>
            <a:r>
              <a:rPr dirty="0"/>
              <a:t> </a:t>
            </a:r>
            <a:r>
              <a:rPr dirty="0" err="1"/>
              <a:t>컨트랙트를</a:t>
            </a:r>
            <a:r>
              <a:rPr dirty="0"/>
              <a:t> </a:t>
            </a:r>
            <a:r>
              <a:rPr dirty="0" err="1"/>
              <a:t>배포</a:t>
            </a:r>
            <a:endParaRPr dirty="0"/>
          </a:p>
        </p:txBody>
      </p:sp>
      <p:grpSp>
        <p:nvGrpSpPr>
          <p:cNvPr id="20" name="그룹 19">
            <a:extLst>
              <a:ext uri="{FF2B5EF4-FFF2-40B4-BE49-F238E27FC236}">
                <a16:creationId xmlns:a16="http://schemas.microsoft.com/office/drawing/2014/main" id="{065EAD18-39ED-4510-B9BE-141C4657D859}"/>
              </a:ext>
            </a:extLst>
          </p:cNvPr>
          <p:cNvGrpSpPr/>
          <p:nvPr/>
        </p:nvGrpSpPr>
        <p:grpSpPr>
          <a:xfrm>
            <a:off x="2650343" y="141492"/>
            <a:ext cx="6650291" cy="1524000"/>
            <a:chOff x="2650343" y="141492"/>
            <a:chExt cx="6650291" cy="1524000"/>
          </a:xfrm>
        </p:grpSpPr>
        <p:pic>
          <p:nvPicPr>
            <p:cNvPr id="21" name="Image" descr="Image">
              <a:extLst>
                <a:ext uri="{FF2B5EF4-FFF2-40B4-BE49-F238E27FC236}">
                  <a16:creationId xmlns:a16="http://schemas.microsoft.com/office/drawing/2014/main" id="{BF1C5570-D1B9-42B7-A268-57A4BB983580}"/>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2650343" y="356242"/>
              <a:ext cx="3621434" cy="1179816"/>
            </a:xfrm>
            <a:prstGeom prst="rect">
              <a:avLst/>
            </a:prstGeom>
            <a:ln w="12700">
              <a:miter lim="400000"/>
            </a:ln>
          </p:spPr>
        </p:pic>
        <p:pic>
          <p:nvPicPr>
            <p:cNvPr id="22" name="Picture 1">
              <a:extLst>
                <a:ext uri="{FF2B5EF4-FFF2-40B4-BE49-F238E27FC236}">
                  <a16:creationId xmlns:a16="http://schemas.microsoft.com/office/drawing/2014/main" id="{DDAD69AA-FBD0-4C33-AA5E-247D8D4F8A8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06900" y="141492"/>
              <a:ext cx="2222500" cy="1524000"/>
            </a:xfrm>
            <a:prstGeom prst="rect">
              <a:avLst/>
            </a:prstGeom>
          </p:spPr>
        </p:pic>
        <p:pic>
          <p:nvPicPr>
            <p:cNvPr id="23" name="Picture 4">
              <a:extLst>
                <a:ext uri="{FF2B5EF4-FFF2-40B4-BE49-F238E27FC236}">
                  <a16:creationId xmlns:a16="http://schemas.microsoft.com/office/drawing/2014/main" id="{8F774BA5-9293-49F9-809A-CE5B51897DDB}"/>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7873132" y="236203"/>
              <a:ext cx="1427502" cy="1256245"/>
            </a:xfrm>
            <a:prstGeom prst="rect">
              <a:avLst/>
            </a:prstGeom>
          </p:spPr>
        </p:pic>
      </p:gr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6" name="Image" descr="Imag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17687" y="796912"/>
            <a:ext cx="5163715" cy="2155226"/>
          </a:xfrm>
          <a:prstGeom prst="rect">
            <a:avLst/>
          </a:prstGeom>
          <a:ln w="12700">
            <a:miter lim="400000"/>
          </a:ln>
        </p:spPr>
      </p:pic>
      <p:sp>
        <p:nvSpPr>
          <p:cNvPr id="377" name="주유소 노드"/>
          <p:cNvSpPr txBox="1"/>
          <p:nvPr/>
        </p:nvSpPr>
        <p:spPr>
          <a:xfrm>
            <a:off x="8610418" y="3252296"/>
            <a:ext cx="1978252" cy="487313"/>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500">
                <a:solidFill>
                  <a:srgbClr val="FFFFFF"/>
                </a:solidFill>
              </a:defRPr>
            </a:lvl1pPr>
          </a:lstStyle>
          <a:p>
            <a:r>
              <a:t>주유소 노드</a:t>
            </a:r>
          </a:p>
        </p:txBody>
      </p:sp>
      <p:pic>
        <p:nvPicPr>
          <p:cNvPr id="378" name="Image" descr="Imag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04556" y="7309403"/>
            <a:ext cx="1193163" cy="893875"/>
          </a:xfrm>
          <a:prstGeom prst="rect">
            <a:avLst/>
          </a:prstGeom>
          <a:ln w="12700">
            <a:miter lim="400000"/>
          </a:ln>
        </p:spPr>
      </p:pic>
      <p:pic>
        <p:nvPicPr>
          <p:cNvPr id="379" name="Image" descr="Image"/>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93234" y="7404511"/>
            <a:ext cx="519614" cy="703617"/>
          </a:xfrm>
          <a:prstGeom prst="rect">
            <a:avLst/>
          </a:prstGeom>
          <a:ln w="12700">
            <a:miter lim="400000"/>
          </a:ln>
        </p:spPr>
      </p:pic>
      <p:sp>
        <p:nvSpPr>
          <p:cNvPr id="380" name="Rectangle"/>
          <p:cNvSpPr/>
          <p:nvPr/>
        </p:nvSpPr>
        <p:spPr>
          <a:xfrm>
            <a:off x="655320" y="6853644"/>
            <a:ext cx="4365700" cy="2048951"/>
          </a:xfrm>
          <a:prstGeom prst="rect">
            <a:avLst/>
          </a:prstGeom>
          <a:ln w="254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81" name="arduino"/>
          <p:cNvSpPr txBox="1"/>
          <p:nvPr/>
        </p:nvSpPr>
        <p:spPr>
          <a:xfrm>
            <a:off x="3558390" y="8197761"/>
            <a:ext cx="1136295"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vl1pPr>
          </a:lstStyle>
          <a:p>
            <a:r>
              <a:t>arduino</a:t>
            </a:r>
          </a:p>
        </p:txBody>
      </p:sp>
      <p:sp>
        <p:nvSpPr>
          <p:cNvPr id="382" name="sensor"/>
          <p:cNvSpPr txBox="1"/>
          <p:nvPr/>
        </p:nvSpPr>
        <p:spPr>
          <a:xfrm>
            <a:off x="2238638" y="8197761"/>
            <a:ext cx="1028701"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vl1pPr>
          </a:lstStyle>
          <a:p>
            <a:r>
              <a:t>sensor</a:t>
            </a:r>
          </a:p>
        </p:txBody>
      </p:sp>
      <p:sp>
        <p:nvSpPr>
          <p:cNvPr id="383" name="Bottle"/>
          <p:cNvSpPr txBox="1"/>
          <p:nvPr/>
        </p:nvSpPr>
        <p:spPr>
          <a:xfrm>
            <a:off x="655320" y="6206762"/>
            <a:ext cx="1148589" cy="573533"/>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b="0">
                <a:solidFill>
                  <a:schemeClr val="accent5">
                    <a:hueOff val="-82419"/>
                    <a:satOff val="-9513"/>
                    <a:lumOff val="-16343"/>
                  </a:schemeClr>
                </a:solidFill>
              </a:defRPr>
            </a:lvl1pPr>
          </a:lstStyle>
          <a:p>
            <a:r>
              <a:t>Bottle</a:t>
            </a:r>
          </a:p>
        </p:txBody>
      </p:sp>
      <p:grpSp>
        <p:nvGrpSpPr>
          <p:cNvPr id="388" name="Group"/>
          <p:cNvGrpSpPr/>
          <p:nvPr/>
        </p:nvGrpSpPr>
        <p:grpSpPr>
          <a:xfrm>
            <a:off x="6872507" y="6220700"/>
            <a:ext cx="1953131" cy="2685603"/>
            <a:chOff x="0" y="0"/>
            <a:chExt cx="1953130" cy="2685601"/>
          </a:xfrm>
        </p:grpSpPr>
        <p:pic>
          <p:nvPicPr>
            <p:cNvPr id="384" name="Image" descr="Image"/>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70290" y="992416"/>
              <a:ext cx="1012551" cy="856953"/>
            </a:xfrm>
            <a:prstGeom prst="rect">
              <a:avLst/>
            </a:prstGeom>
            <a:ln w="12700" cap="flat">
              <a:noFill/>
              <a:miter lim="400000"/>
            </a:ln>
            <a:effectLst/>
          </p:spPr>
        </p:pic>
        <p:sp>
          <p:nvSpPr>
            <p:cNvPr id="385" name="Rectangle"/>
            <p:cNvSpPr/>
            <p:nvPr/>
          </p:nvSpPr>
          <p:spPr>
            <a:xfrm>
              <a:off x="0" y="636650"/>
              <a:ext cx="1953131" cy="2048952"/>
            </a:xfrm>
            <a:prstGeom prst="rect">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386" name="Rpi3"/>
            <p:cNvSpPr txBox="1"/>
            <p:nvPr/>
          </p:nvSpPr>
          <p:spPr>
            <a:xfrm>
              <a:off x="606080" y="2006168"/>
              <a:ext cx="740970"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b="0"/>
              </a:lvl1pPr>
            </a:lstStyle>
            <a:p>
              <a:r>
                <a:t>Rpi3</a:t>
              </a:r>
            </a:p>
          </p:txBody>
        </p:sp>
        <p:sp>
          <p:nvSpPr>
            <p:cNvPr id="387" name="Node"/>
            <p:cNvSpPr txBox="1"/>
            <p:nvPr/>
          </p:nvSpPr>
          <p:spPr>
            <a:xfrm>
              <a:off x="62" y="-1"/>
              <a:ext cx="1064007" cy="573534"/>
            </a:xfrm>
            <a:prstGeom prst="rect">
              <a:avLst/>
            </a:prstGeom>
            <a:no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000" b="0"/>
              </a:lvl1pPr>
            </a:lstStyle>
            <a:p>
              <a:r>
                <a:t>Node</a:t>
              </a:r>
            </a:p>
          </p:txBody>
        </p:sp>
      </p:grpSp>
      <p:sp>
        <p:nvSpPr>
          <p:cNvPr id="389" name="Line"/>
          <p:cNvSpPr/>
          <p:nvPr/>
        </p:nvSpPr>
        <p:spPr>
          <a:xfrm>
            <a:off x="5052285" y="7910882"/>
            <a:ext cx="1788957"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90" name="센서 값"/>
          <p:cNvSpPr txBox="1"/>
          <p:nvPr/>
        </p:nvSpPr>
        <p:spPr>
          <a:xfrm>
            <a:off x="5574867" y="7256345"/>
            <a:ext cx="743794" cy="487313"/>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500"/>
            </a:lvl1pPr>
          </a:lstStyle>
          <a:p>
            <a:r>
              <a:rPr lang="ko-KR" altLang="en-US" dirty="0"/>
              <a:t>잔량</a:t>
            </a:r>
            <a:endParaRPr dirty="0"/>
          </a:p>
        </p:txBody>
      </p:sp>
      <p:sp>
        <p:nvSpPr>
          <p:cNvPr id="391" name="Rpi3:…"/>
          <p:cNvSpPr txBox="1"/>
          <p:nvPr/>
        </p:nvSpPr>
        <p:spPr>
          <a:xfrm>
            <a:off x="655320" y="807435"/>
            <a:ext cx="5463984" cy="12909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2500"/>
            </a:pPr>
            <a:r>
              <a:t>Rpi3: </a:t>
            </a:r>
          </a:p>
          <a:p>
            <a:pPr algn="l">
              <a:defRPr sz="2500" b="0"/>
            </a:pPr>
            <a:r>
              <a:t>이더리움 네트워크에 트랜잭션만 발생시킬 수 있는 스펙을 가진 노드</a:t>
            </a:r>
          </a:p>
        </p:txBody>
      </p:sp>
      <p:sp>
        <p:nvSpPr>
          <p:cNvPr id="392" name="Bottle:…"/>
          <p:cNvSpPr txBox="1"/>
          <p:nvPr/>
        </p:nvSpPr>
        <p:spPr>
          <a:xfrm>
            <a:off x="655320" y="2504596"/>
            <a:ext cx="5163715" cy="8823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2500"/>
            </a:pPr>
            <a:r>
              <a:rPr dirty="0">
                <a:solidFill>
                  <a:schemeClr val="accent5">
                    <a:hueOff val="-82419"/>
                    <a:satOff val="-9513"/>
                    <a:lumOff val="-16343"/>
                  </a:schemeClr>
                </a:solidFill>
              </a:rPr>
              <a:t>Bottle</a:t>
            </a:r>
            <a:r>
              <a:rPr dirty="0"/>
              <a:t>:</a:t>
            </a:r>
          </a:p>
          <a:p>
            <a:pPr algn="l">
              <a:defRPr sz="2500" b="0"/>
            </a:pPr>
            <a:r>
              <a:rPr dirty="0" err="1"/>
              <a:t>물을</a:t>
            </a:r>
            <a:r>
              <a:rPr dirty="0"/>
              <a:t> </a:t>
            </a:r>
            <a:r>
              <a:rPr dirty="0" err="1"/>
              <a:t>담고</a:t>
            </a:r>
            <a:r>
              <a:rPr dirty="0"/>
              <a:t> </a:t>
            </a:r>
            <a:r>
              <a:rPr dirty="0" err="1"/>
              <a:t>있는</a:t>
            </a:r>
            <a:r>
              <a:rPr dirty="0"/>
              <a:t> </a:t>
            </a:r>
            <a:r>
              <a:rPr dirty="0" err="1"/>
              <a:t>물통</a:t>
            </a:r>
            <a:endParaRPr dirty="0"/>
          </a:p>
        </p:txBody>
      </p:sp>
      <p:sp>
        <p:nvSpPr>
          <p:cNvPr id="393" name="Web:…"/>
          <p:cNvSpPr txBox="1"/>
          <p:nvPr/>
        </p:nvSpPr>
        <p:spPr>
          <a:xfrm>
            <a:off x="655320" y="3749156"/>
            <a:ext cx="6021887" cy="12567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2500"/>
            </a:pPr>
            <a:r>
              <a:rPr dirty="0">
                <a:solidFill>
                  <a:schemeClr val="accent5">
                    <a:hueOff val="-82419"/>
                    <a:satOff val="-9513"/>
                    <a:lumOff val="-16343"/>
                  </a:schemeClr>
                </a:solidFill>
              </a:rPr>
              <a:t>Web</a:t>
            </a:r>
            <a:r>
              <a:rPr dirty="0"/>
              <a:t>:</a:t>
            </a:r>
          </a:p>
          <a:p>
            <a:pPr algn="l">
              <a:defRPr sz="2500" b="0"/>
            </a:pPr>
            <a:r>
              <a:rPr lang="ko-KR" altLang="en-US" dirty="0"/>
              <a:t>웹으로 구현한 가상의</a:t>
            </a:r>
            <a:r>
              <a:rPr dirty="0"/>
              <a:t> </a:t>
            </a:r>
            <a:r>
              <a:rPr dirty="0" err="1"/>
              <a:t>주유구</a:t>
            </a:r>
            <a:r>
              <a:rPr lang="en-US" altLang="ko-KR" dirty="0"/>
              <a:t> 3</a:t>
            </a:r>
            <a:r>
              <a:rPr lang="ko-KR" altLang="en-US" dirty="0"/>
              <a:t>기</a:t>
            </a:r>
            <a:endParaRPr lang="en-US" altLang="ko-KR" dirty="0"/>
          </a:p>
          <a:p>
            <a:pPr algn="l">
              <a:defRPr sz="2500" b="0"/>
            </a:pPr>
            <a:r>
              <a:rPr dirty="0" err="1"/>
              <a:t>발생한</a:t>
            </a:r>
            <a:r>
              <a:rPr dirty="0"/>
              <a:t> </a:t>
            </a:r>
            <a:r>
              <a:rPr dirty="0" err="1"/>
              <a:t>주유</a:t>
            </a:r>
            <a:r>
              <a:rPr dirty="0"/>
              <a:t> </a:t>
            </a:r>
            <a:r>
              <a:rPr dirty="0" err="1"/>
              <a:t>정보</a:t>
            </a:r>
            <a:r>
              <a:rPr lang="ko-KR" altLang="en-US" dirty="0" err="1"/>
              <a:t>를</a:t>
            </a:r>
            <a:r>
              <a:rPr dirty="0"/>
              <a:t> </a:t>
            </a:r>
            <a:r>
              <a:rPr dirty="0" err="1"/>
              <a:t>라즈베리파이로</a:t>
            </a:r>
            <a:r>
              <a:rPr dirty="0"/>
              <a:t> </a:t>
            </a:r>
            <a:r>
              <a:rPr dirty="0" err="1"/>
              <a:t>전송</a:t>
            </a:r>
            <a:endParaRPr dirty="0"/>
          </a:p>
        </p:txBody>
      </p:sp>
      <p:pic>
        <p:nvPicPr>
          <p:cNvPr id="394" name="Image" descr="Image"/>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70610" y="7280478"/>
            <a:ext cx="671107" cy="693272"/>
          </a:xfrm>
          <a:prstGeom prst="rect">
            <a:avLst/>
          </a:prstGeom>
          <a:ln w="12700">
            <a:miter lim="400000"/>
          </a:ln>
        </p:spPr>
      </p:pic>
      <p:sp>
        <p:nvSpPr>
          <p:cNvPr id="395" name="bottle"/>
          <p:cNvSpPr txBox="1"/>
          <p:nvPr/>
        </p:nvSpPr>
        <p:spPr>
          <a:xfrm>
            <a:off x="959478" y="8197761"/>
            <a:ext cx="893370"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vl1pPr>
          </a:lstStyle>
          <a:p>
            <a:r>
              <a:t>bottle</a:t>
            </a:r>
          </a:p>
        </p:txBody>
      </p:sp>
      <p:grpSp>
        <p:nvGrpSpPr>
          <p:cNvPr id="400" name="Group"/>
          <p:cNvGrpSpPr/>
          <p:nvPr/>
        </p:nvGrpSpPr>
        <p:grpSpPr>
          <a:xfrm>
            <a:off x="10270864" y="5505758"/>
            <a:ext cx="2068668" cy="3639033"/>
            <a:chOff x="0" y="0"/>
            <a:chExt cx="2068666" cy="3639031"/>
          </a:xfrm>
        </p:grpSpPr>
        <p:pic>
          <p:nvPicPr>
            <p:cNvPr id="396" name="Image" descr="Image"/>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17500" y="260008"/>
              <a:ext cx="1433667" cy="1036216"/>
            </a:xfrm>
            <a:prstGeom prst="rect">
              <a:avLst/>
            </a:prstGeom>
            <a:ln w="12700" cap="flat">
              <a:noFill/>
              <a:miter lim="400000"/>
            </a:ln>
            <a:effectLst/>
          </p:spPr>
        </p:pic>
        <p:pic>
          <p:nvPicPr>
            <p:cNvPr id="397" name="Image" descr="Image"/>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17500" y="1301408"/>
              <a:ext cx="1433667" cy="1036216"/>
            </a:xfrm>
            <a:prstGeom prst="rect">
              <a:avLst/>
            </a:prstGeom>
            <a:ln w="12700" cap="flat">
              <a:noFill/>
              <a:miter lim="400000"/>
            </a:ln>
            <a:effectLst/>
          </p:spPr>
        </p:pic>
        <p:pic>
          <p:nvPicPr>
            <p:cNvPr id="398" name="Image" descr="Image"/>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17500" y="2304708"/>
              <a:ext cx="1433667" cy="1036216"/>
            </a:xfrm>
            <a:prstGeom prst="rect">
              <a:avLst/>
            </a:prstGeom>
            <a:ln w="12700" cap="flat">
              <a:noFill/>
              <a:miter lim="400000"/>
            </a:ln>
            <a:effectLst/>
          </p:spPr>
        </p:pic>
        <p:sp>
          <p:nvSpPr>
            <p:cNvPr id="399" name="Rectangle"/>
            <p:cNvSpPr/>
            <p:nvPr/>
          </p:nvSpPr>
          <p:spPr>
            <a:xfrm>
              <a:off x="0" y="0"/>
              <a:ext cx="2068667" cy="3639032"/>
            </a:xfrm>
            <a:prstGeom prst="rect">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grpSp>
      <p:sp>
        <p:nvSpPr>
          <p:cNvPr id="401" name="Line"/>
          <p:cNvSpPr/>
          <p:nvPr/>
        </p:nvSpPr>
        <p:spPr>
          <a:xfrm>
            <a:off x="8980860" y="6157173"/>
            <a:ext cx="1292845" cy="1"/>
          </a:xfrm>
          <a:prstGeom prst="line">
            <a:avLst/>
          </a:prstGeom>
          <a:ln w="254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02" name="Web"/>
          <p:cNvSpPr txBox="1"/>
          <p:nvPr/>
        </p:nvSpPr>
        <p:spPr>
          <a:xfrm>
            <a:off x="10257380" y="4883442"/>
            <a:ext cx="901320" cy="573533"/>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b="0">
                <a:solidFill>
                  <a:schemeClr val="accent5">
                    <a:hueOff val="-82419"/>
                    <a:satOff val="-9513"/>
                    <a:lumOff val="-16343"/>
                  </a:schemeClr>
                </a:solidFill>
              </a:defRPr>
            </a:lvl1pPr>
          </a:lstStyle>
          <a:p>
            <a:r>
              <a:t>Web</a:t>
            </a:r>
          </a:p>
        </p:txBody>
      </p:sp>
      <p:sp>
        <p:nvSpPr>
          <p:cNvPr id="403" name="Line"/>
          <p:cNvSpPr/>
          <p:nvPr/>
        </p:nvSpPr>
        <p:spPr>
          <a:xfrm flipH="1">
            <a:off x="8850552" y="7563501"/>
            <a:ext cx="1395397"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04" name="Line"/>
          <p:cNvSpPr/>
          <p:nvPr/>
        </p:nvSpPr>
        <p:spPr>
          <a:xfrm flipH="1">
            <a:off x="8856902" y="8443243"/>
            <a:ext cx="1395397"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05" name="주유한 양"/>
          <p:cNvSpPr txBox="1"/>
          <p:nvPr/>
        </p:nvSpPr>
        <p:spPr>
          <a:xfrm>
            <a:off x="7974579" y="5477263"/>
            <a:ext cx="1326516" cy="525145"/>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500"/>
            </a:lvl1pPr>
          </a:lstStyle>
          <a:p>
            <a:r>
              <a:t>주유한 양</a:t>
            </a:r>
          </a:p>
        </p:txBody>
      </p:sp>
      <p:sp>
        <p:nvSpPr>
          <p:cNvPr id="406" name="Line"/>
          <p:cNvSpPr/>
          <p:nvPr/>
        </p:nvSpPr>
        <p:spPr>
          <a:xfrm flipH="1">
            <a:off x="8269729" y="6152835"/>
            <a:ext cx="725762" cy="723744"/>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07" name="Slide Number"/>
          <p:cNvSpPr txBox="1">
            <a:spLocks noGrp="1"/>
          </p:cNvSpPr>
          <p:nvPr>
            <p:ph type="sldNum" sz="quarter" idx="4294967295"/>
          </p:nvPr>
        </p:nvSpPr>
        <p:spPr>
          <a:xfrm>
            <a:off x="6344124" y="9296400"/>
            <a:ext cx="340259" cy="32430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latin typeface="Helvetica Neue Thin"/>
                <a:ea typeface="Helvetica Neue Thin"/>
                <a:cs typeface="Helvetica Neue Thin"/>
                <a:sym typeface="Helvetica Neue Thin"/>
              </a:defRPr>
            </a:lvl1pPr>
          </a:lstStyle>
          <a:p>
            <a:fld id="{86CB4B4D-7CA3-9044-876B-883B54F8677D}" type="slidenum">
              <a:t>38</a:t>
            </a:fld>
            <a:endParaRPr dirty="0"/>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latin typeface="Helvetica Neue Thin"/>
                <a:ea typeface="Helvetica Neue Thin"/>
                <a:cs typeface="Helvetica Neue Thin"/>
                <a:sym typeface="Helvetica Neue Thin"/>
              </a:defRPr>
            </a:lvl1pPr>
          </a:lstStyle>
          <a:p>
            <a:fld id="{86CB4B4D-7CA3-9044-876B-883B54F8677D}" type="slidenum">
              <a:t>39</a:t>
            </a:fld>
            <a:endParaRPr/>
          </a:p>
        </p:txBody>
      </p:sp>
      <p:pic>
        <p:nvPicPr>
          <p:cNvPr id="410" name="Image" descr="Image"/>
          <p:cNvPicPr>
            <a:picLocks noChangeAspect="1"/>
          </p:cNvPicPr>
          <p:nvPr/>
        </p:nvPicPr>
        <p:blipFill>
          <a:blip r:embed="rId2">
            <a:extLst/>
          </a:blip>
          <a:stretch>
            <a:fillRect/>
          </a:stretch>
        </p:blipFill>
        <p:spPr>
          <a:xfrm>
            <a:off x="1338959" y="2355909"/>
            <a:ext cx="5943601" cy="6248401"/>
          </a:xfrm>
          <a:prstGeom prst="rect">
            <a:avLst/>
          </a:prstGeom>
          <a:ln w="12700">
            <a:miter lim="400000"/>
          </a:ln>
        </p:spPr>
      </p:pic>
      <p:sp>
        <p:nvSpPr>
          <p:cNvPr id="411" name="아두이노 회로 구성"/>
          <p:cNvSpPr txBox="1"/>
          <p:nvPr/>
        </p:nvSpPr>
        <p:spPr>
          <a:xfrm>
            <a:off x="1270000" y="625582"/>
            <a:ext cx="10464800" cy="10382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4000" b="0">
                <a:latin typeface="+mn-lt"/>
                <a:ea typeface="+mn-ea"/>
                <a:cs typeface="+mn-cs"/>
                <a:sym typeface="Helvetica Neue Medium"/>
              </a:defRPr>
            </a:lvl1pPr>
          </a:lstStyle>
          <a:p>
            <a:r>
              <a:rPr dirty="0" err="1"/>
              <a:t>아두이노</a:t>
            </a:r>
            <a:r>
              <a:rPr dirty="0"/>
              <a:t> </a:t>
            </a:r>
            <a:r>
              <a:rPr dirty="0" err="1"/>
              <a:t>회로</a:t>
            </a:r>
            <a:r>
              <a:rPr dirty="0"/>
              <a:t> </a:t>
            </a:r>
            <a:r>
              <a:rPr dirty="0" err="1"/>
              <a:t>구성</a:t>
            </a:r>
            <a:endParaRPr dirty="0"/>
          </a:p>
        </p:txBody>
      </p:sp>
      <p:sp>
        <p:nvSpPr>
          <p:cNvPr id="412" name="Line"/>
          <p:cNvSpPr/>
          <p:nvPr/>
        </p:nvSpPr>
        <p:spPr>
          <a:xfrm>
            <a:off x="3549839" y="7491504"/>
            <a:ext cx="3945968" cy="1"/>
          </a:xfrm>
          <a:prstGeom prst="line">
            <a:avLst/>
          </a:prstGeom>
          <a:ln w="254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13" name="수위 측정 센서:…"/>
          <p:cNvSpPr txBox="1"/>
          <p:nvPr/>
        </p:nvSpPr>
        <p:spPr>
          <a:xfrm>
            <a:off x="7502301" y="7055487"/>
            <a:ext cx="5163715" cy="872034"/>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2500"/>
            </a:pPr>
            <a:r>
              <a:rPr dirty="0" err="1">
                <a:solidFill>
                  <a:schemeClr val="accent5">
                    <a:hueOff val="-82419"/>
                    <a:satOff val="-9513"/>
                    <a:lumOff val="-16343"/>
                  </a:schemeClr>
                </a:solidFill>
              </a:rPr>
              <a:t>수위</a:t>
            </a:r>
            <a:r>
              <a:rPr dirty="0">
                <a:solidFill>
                  <a:schemeClr val="accent5">
                    <a:hueOff val="-82419"/>
                    <a:satOff val="-9513"/>
                    <a:lumOff val="-16343"/>
                  </a:schemeClr>
                </a:solidFill>
              </a:rPr>
              <a:t> </a:t>
            </a:r>
            <a:r>
              <a:rPr dirty="0" err="1">
                <a:solidFill>
                  <a:schemeClr val="accent5">
                    <a:hueOff val="-82419"/>
                    <a:satOff val="-9513"/>
                    <a:lumOff val="-16343"/>
                  </a:schemeClr>
                </a:solidFill>
              </a:rPr>
              <a:t>측정</a:t>
            </a:r>
            <a:r>
              <a:rPr dirty="0">
                <a:solidFill>
                  <a:schemeClr val="accent5">
                    <a:hueOff val="-82419"/>
                    <a:satOff val="-9513"/>
                    <a:lumOff val="-16343"/>
                  </a:schemeClr>
                </a:solidFill>
              </a:rPr>
              <a:t> </a:t>
            </a:r>
            <a:r>
              <a:rPr dirty="0" err="1">
                <a:solidFill>
                  <a:schemeClr val="accent5">
                    <a:hueOff val="-82419"/>
                    <a:satOff val="-9513"/>
                    <a:lumOff val="-16343"/>
                  </a:schemeClr>
                </a:solidFill>
              </a:rPr>
              <a:t>센서</a:t>
            </a:r>
            <a:r>
              <a:rPr dirty="0"/>
              <a:t>:</a:t>
            </a:r>
          </a:p>
          <a:p>
            <a:pPr algn="l">
              <a:defRPr sz="2500" b="0"/>
            </a:pPr>
            <a:r>
              <a:rPr dirty="0" err="1"/>
              <a:t>Bottle에</a:t>
            </a:r>
            <a:r>
              <a:rPr dirty="0"/>
              <a:t> </a:t>
            </a:r>
            <a:r>
              <a:rPr dirty="0" err="1"/>
              <a:t>있는</a:t>
            </a:r>
            <a:r>
              <a:rPr dirty="0"/>
              <a:t> </a:t>
            </a:r>
            <a:r>
              <a:rPr dirty="0" err="1"/>
              <a:t>물의</a:t>
            </a:r>
            <a:r>
              <a:rPr dirty="0"/>
              <a:t> </a:t>
            </a:r>
            <a:r>
              <a:rPr dirty="0" err="1"/>
              <a:t>높이</a:t>
            </a:r>
            <a:r>
              <a:rPr lang="en-US" altLang="ko-KR" dirty="0"/>
              <a:t> </a:t>
            </a:r>
            <a:r>
              <a:rPr dirty="0" err="1"/>
              <a:t>측정</a:t>
            </a:r>
            <a:endParaRPr dirty="0"/>
          </a:p>
        </p:txBody>
      </p:sp>
      <p:sp>
        <p:nvSpPr>
          <p:cNvPr id="414" name="Line"/>
          <p:cNvSpPr/>
          <p:nvPr/>
        </p:nvSpPr>
        <p:spPr>
          <a:xfrm>
            <a:off x="4075319" y="3454388"/>
            <a:ext cx="3423830" cy="1"/>
          </a:xfrm>
          <a:prstGeom prst="line">
            <a:avLst/>
          </a:prstGeom>
          <a:ln w="254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15" name="아두이노:…"/>
          <p:cNvSpPr txBox="1"/>
          <p:nvPr/>
        </p:nvSpPr>
        <p:spPr>
          <a:xfrm>
            <a:off x="7502301" y="2783032"/>
            <a:ext cx="5163715" cy="1342712"/>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2500"/>
            </a:pPr>
            <a:r>
              <a:rPr>
                <a:solidFill>
                  <a:schemeClr val="accent5">
                    <a:hueOff val="-82419"/>
                    <a:satOff val="-9513"/>
                    <a:lumOff val="-16343"/>
                  </a:schemeClr>
                </a:solidFill>
              </a:rPr>
              <a:t>아두이노:</a:t>
            </a:r>
          </a:p>
          <a:p>
            <a:pPr algn="l">
              <a:defRPr sz="2500" b="0"/>
            </a:pPr>
            <a:r>
              <a:t>센서값을 라즈베리 파이로 </a:t>
            </a:r>
          </a:p>
          <a:p>
            <a:pPr algn="l">
              <a:defRPr sz="2500" b="0"/>
            </a:pPr>
            <a:r>
              <a:t>시리얼 통신을 통해 전송</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lide Number"/>
          <p:cNvSpPr txBox="1">
            <a:spLocks noGrp="1"/>
          </p:cNvSpPr>
          <p:nvPr>
            <p:ph type="sldNum" sz="quarter" idx="4294967295"/>
          </p:nvPr>
        </p:nvSpPr>
        <p:spPr>
          <a:xfrm>
            <a:off x="6385373" y="9296400"/>
            <a:ext cx="227280" cy="32430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latin typeface="Helvetica Neue Thin"/>
                <a:ea typeface="Helvetica Neue Thin"/>
                <a:cs typeface="Helvetica Neue Thin"/>
                <a:sym typeface="Helvetica Neue Thin"/>
              </a:defRPr>
            </a:lvl1pPr>
          </a:lstStyle>
          <a:p>
            <a:fld id="{86CB4B4D-7CA3-9044-876B-883B54F8677D}" type="slidenum">
              <a:t>4</a:t>
            </a:fld>
            <a:endParaRPr/>
          </a:p>
        </p:txBody>
      </p:sp>
      <p:pic>
        <p:nvPicPr>
          <p:cNvPr id="133" name="Image" descr="Imag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6709" y="308673"/>
            <a:ext cx="3543301" cy="1206501"/>
          </a:xfrm>
          <a:prstGeom prst="rect">
            <a:avLst/>
          </a:prstGeom>
          <a:ln w="12700">
            <a:miter lim="400000"/>
          </a:ln>
        </p:spPr>
      </p:pic>
      <p:sp>
        <p:nvSpPr>
          <p:cNvPr id="134" name="가짜 석유 판매:…"/>
          <p:cNvSpPr txBox="1">
            <a:spLocks noGrp="1"/>
          </p:cNvSpPr>
          <p:nvPr>
            <p:ph type="ctrTitle"/>
          </p:nvPr>
        </p:nvSpPr>
        <p:spPr>
          <a:xfrm>
            <a:off x="1270000" y="2668026"/>
            <a:ext cx="10464800" cy="5865348"/>
          </a:xfrm>
          <a:prstGeom prst="rect">
            <a:avLst/>
          </a:prstGeom>
        </p:spPr>
        <p:txBody>
          <a:bodyPr anchor="ctr"/>
          <a:lstStyle/>
          <a:p>
            <a:pPr algn="l" defTabSz="537463">
              <a:defRPr sz="2760">
                <a:solidFill>
                  <a:schemeClr val="accent5">
                    <a:hueOff val="-82419"/>
                    <a:satOff val="-9513"/>
                    <a:lumOff val="-16343"/>
                  </a:schemeClr>
                </a:solidFill>
              </a:defRPr>
            </a:pPr>
            <a:r>
              <a:rPr dirty="0" err="1"/>
              <a:t>가짜</a:t>
            </a:r>
            <a:r>
              <a:rPr dirty="0"/>
              <a:t> </a:t>
            </a:r>
            <a:r>
              <a:rPr dirty="0" err="1"/>
              <a:t>석유</a:t>
            </a:r>
            <a:r>
              <a:rPr dirty="0"/>
              <a:t> </a:t>
            </a:r>
            <a:r>
              <a:rPr dirty="0" err="1"/>
              <a:t>판매</a:t>
            </a:r>
            <a:r>
              <a:rPr dirty="0"/>
              <a:t>:</a:t>
            </a:r>
          </a:p>
          <a:p>
            <a:pPr algn="l" defTabSz="537463">
              <a:defRPr sz="2300"/>
            </a:pPr>
            <a:endParaRPr dirty="0"/>
          </a:p>
          <a:p>
            <a:pPr algn="l" defTabSz="537463">
              <a:defRPr sz="2300"/>
            </a:pPr>
            <a:r>
              <a:rPr dirty="0" err="1"/>
              <a:t>서울시</a:t>
            </a:r>
            <a:r>
              <a:rPr dirty="0"/>
              <a:t> </a:t>
            </a:r>
            <a:r>
              <a:rPr dirty="0" err="1"/>
              <a:t>구로구의</a:t>
            </a:r>
            <a:r>
              <a:rPr dirty="0"/>
              <a:t> </a:t>
            </a:r>
            <a:r>
              <a:rPr dirty="0" err="1"/>
              <a:t>D주유소는</a:t>
            </a:r>
            <a:r>
              <a:rPr dirty="0"/>
              <a:t> </a:t>
            </a:r>
            <a:r>
              <a:rPr dirty="0" err="1"/>
              <a:t>올해</a:t>
            </a:r>
            <a:r>
              <a:rPr dirty="0"/>
              <a:t> 2월 </a:t>
            </a:r>
            <a:r>
              <a:rPr dirty="0" err="1"/>
              <a:t>서울시</a:t>
            </a:r>
            <a:r>
              <a:rPr dirty="0"/>
              <a:t> </a:t>
            </a:r>
            <a:r>
              <a:rPr dirty="0" err="1"/>
              <a:t>관악구</a:t>
            </a:r>
            <a:r>
              <a:rPr dirty="0"/>
              <a:t> </a:t>
            </a:r>
            <a:r>
              <a:rPr dirty="0" err="1"/>
              <a:t>서울대학교</a:t>
            </a:r>
            <a:r>
              <a:rPr dirty="0"/>
              <a:t> </a:t>
            </a:r>
            <a:r>
              <a:rPr dirty="0" err="1"/>
              <a:t>정문</a:t>
            </a:r>
            <a:r>
              <a:rPr dirty="0"/>
              <a:t> 앞 </a:t>
            </a:r>
            <a:r>
              <a:rPr dirty="0" err="1"/>
              <a:t>GS건설공사</a:t>
            </a:r>
            <a:r>
              <a:rPr dirty="0"/>
              <a:t> </a:t>
            </a:r>
            <a:r>
              <a:rPr dirty="0" err="1"/>
              <a:t>현장에서</a:t>
            </a:r>
            <a:r>
              <a:rPr dirty="0"/>
              <a:t> </a:t>
            </a:r>
            <a:r>
              <a:rPr dirty="0" err="1"/>
              <a:t>자동차용</a:t>
            </a:r>
            <a:r>
              <a:rPr dirty="0"/>
              <a:t> </a:t>
            </a:r>
            <a:r>
              <a:rPr dirty="0" err="1"/>
              <a:t>경유에</a:t>
            </a:r>
            <a:r>
              <a:rPr dirty="0"/>
              <a:t> </a:t>
            </a:r>
            <a:r>
              <a:rPr dirty="0" err="1"/>
              <a:t>등유</a:t>
            </a:r>
            <a:r>
              <a:rPr dirty="0"/>
              <a:t> </a:t>
            </a:r>
            <a:r>
              <a:rPr dirty="0" err="1"/>
              <a:t>등을</a:t>
            </a:r>
            <a:r>
              <a:rPr dirty="0"/>
              <a:t> 30% </a:t>
            </a:r>
            <a:r>
              <a:rPr dirty="0" err="1"/>
              <a:t>섞은</a:t>
            </a:r>
            <a:r>
              <a:rPr dirty="0"/>
              <a:t> </a:t>
            </a:r>
            <a:r>
              <a:rPr dirty="0" err="1"/>
              <a:t>가짜</a:t>
            </a:r>
            <a:r>
              <a:rPr dirty="0"/>
              <a:t> </a:t>
            </a:r>
            <a:r>
              <a:rPr dirty="0" err="1"/>
              <a:t>석유</a:t>
            </a:r>
            <a:r>
              <a:rPr dirty="0"/>
              <a:t> </a:t>
            </a:r>
            <a:r>
              <a:rPr dirty="0" err="1"/>
              <a:t>제품을</a:t>
            </a:r>
            <a:r>
              <a:rPr dirty="0"/>
              <a:t> </a:t>
            </a:r>
            <a:r>
              <a:rPr dirty="0" err="1"/>
              <a:t>판매한</a:t>
            </a:r>
            <a:r>
              <a:rPr dirty="0"/>
              <a:t> </a:t>
            </a:r>
            <a:r>
              <a:rPr dirty="0" err="1"/>
              <a:t>행위로</a:t>
            </a:r>
            <a:r>
              <a:rPr dirty="0"/>
              <a:t> 6개월간의 </a:t>
            </a:r>
            <a:r>
              <a:rPr dirty="0" err="1"/>
              <a:t>사업</a:t>
            </a:r>
            <a:r>
              <a:rPr dirty="0"/>
              <a:t> </a:t>
            </a:r>
            <a:r>
              <a:rPr dirty="0" err="1"/>
              <a:t>정지</a:t>
            </a:r>
            <a:r>
              <a:rPr dirty="0"/>
              <a:t> </a:t>
            </a:r>
            <a:r>
              <a:rPr dirty="0" err="1"/>
              <a:t>행정</a:t>
            </a:r>
            <a:r>
              <a:rPr dirty="0"/>
              <a:t> </a:t>
            </a:r>
            <a:r>
              <a:rPr dirty="0" err="1"/>
              <a:t>처분을</a:t>
            </a:r>
            <a:r>
              <a:rPr dirty="0"/>
              <a:t> </a:t>
            </a:r>
            <a:r>
              <a:rPr dirty="0" err="1"/>
              <a:t>받았다</a:t>
            </a:r>
            <a:r>
              <a:rPr dirty="0"/>
              <a:t>.</a:t>
            </a:r>
          </a:p>
          <a:p>
            <a:pPr algn="l" defTabSz="537463">
              <a:defRPr sz="2300"/>
            </a:pPr>
            <a:endParaRPr dirty="0"/>
          </a:p>
          <a:p>
            <a:pPr algn="l" defTabSz="537463">
              <a:defRPr sz="2300"/>
            </a:pPr>
            <a:endParaRPr dirty="0"/>
          </a:p>
          <a:p>
            <a:pPr algn="l" defTabSz="537463">
              <a:defRPr sz="2760">
                <a:solidFill>
                  <a:schemeClr val="accent5">
                    <a:hueOff val="-82419"/>
                    <a:satOff val="-9513"/>
                    <a:lumOff val="-16343"/>
                  </a:schemeClr>
                </a:solidFill>
              </a:defRPr>
            </a:pPr>
            <a:r>
              <a:rPr dirty="0" err="1"/>
              <a:t>주유시</a:t>
            </a:r>
            <a:r>
              <a:rPr dirty="0"/>
              <a:t> </a:t>
            </a:r>
            <a:r>
              <a:rPr dirty="0" err="1"/>
              <a:t>정량을</a:t>
            </a:r>
            <a:r>
              <a:rPr dirty="0"/>
              <a:t> </a:t>
            </a:r>
            <a:r>
              <a:rPr dirty="0" err="1"/>
              <a:t>속이는</a:t>
            </a:r>
            <a:r>
              <a:rPr dirty="0"/>
              <a:t> </a:t>
            </a:r>
            <a:r>
              <a:rPr dirty="0" err="1"/>
              <a:t>문제</a:t>
            </a:r>
            <a:r>
              <a:rPr dirty="0"/>
              <a:t>:</a:t>
            </a:r>
          </a:p>
          <a:p>
            <a:pPr algn="l" defTabSz="537463">
              <a:defRPr sz="2300"/>
            </a:pPr>
            <a:endParaRPr dirty="0"/>
          </a:p>
          <a:p>
            <a:pPr algn="l" defTabSz="537463">
              <a:defRPr sz="2300"/>
            </a:pPr>
            <a:r>
              <a:rPr dirty="0" err="1"/>
              <a:t>경기도</a:t>
            </a:r>
            <a:r>
              <a:rPr dirty="0"/>
              <a:t> </a:t>
            </a:r>
            <a:r>
              <a:rPr dirty="0" err="1"/>
              <a:t>고양시의</a:t>
            </a:r>
            <a:r>
              <a:rPr dirty="0"/>
              <a:t> </a:t>
            </a:r>
            <a:r>
              <a:rPr dirty="0" err="1"/>
              <a:t>D주유소는</a:t>
            </a:r>
            <a:r>
              <a:rPr dirty="0"/>
              <a:t> </a:t>
            </a:r>
            <a:r>
              <a:rPr dirty="0" err="1"/>
              <a:t>휘발유와</a:t>
            </a:r>
            <a:r>
              <a:rPr dirty="0"/>
              <a:t> </a:t>
            </a:r>
            <a:r>
              <a:rPr dirty="0" err="1"/>
              <a:t>경유를</a:t>
            </a:r>
            <a:r>
              <a:rPr dirty="0"/>
              <a:t> </a:t>
            </a:r>
            <a:r>
              <a:rPr dirty="0" err="1"/>
              <a:t>각각</a:t>
            </a:r>
            <a:r>
              <a:rPr dirty="0"/>
              <a:t> </a:t>
            </a:r>
            <a:r>
              <a:rPr dirty="0" err="1"/>
              <a:t>리터당</a:t>
            </a:r>
            <a:r>
              <a:rPr dirty="0"/>
              <a:t> 250ml, 230ml씩 </a:t>
            </a:r>
            <a:r>
              <a:rPr dirty="0" err="1"/>
              <a:t>적게</a:t>
            </a:r>
            <a:r>
              <a:rPr dirty="0"/>
              <a:t> </a:t>
            </a:r>
            <a:r>
              <a:rPr dirty="0" err="1"/>
              <a:t>판매해</a:t>
            </a:r>
            <a:r>
              <a:rPr dirty="0"/>
              <a:t> 2개월 </a:t>
            </a:r>
            <a:r>
              <a:rPr dirty="0" err="1"/>
              <a:t>간의</a:t>
            </a:r>
            <a:r>
              <a:rPr dirty="0"/>
              <a:t> </a:t>
            </a:r>
            <a:r>
              <a:rPr dirty="0" err="1"/>
              <a:t>사업</a:t>
            </a:r>
            <a:r>
              <a:rPr dirty="0"/>
              <a:t> </a:t>
            </a:r>
            <a:r>
              <a:rPr dirty="0" err="1"/>
              <a:t>정지</a:t>
            </a:r>
            <a:r>
              <a:rPr dirty="0"/>
              <a:t> </a:t>
            </a:r>
            <a:r>
              <a:rPr dirty="0" err="1"/>
              <a:t>처분을</a:t>
            </a:r>
            <a:r>
              <a:rPr dirty="0"/>
              <a:t> </a:t>
            </a:r>
            <a:r>
              <a:rPr dirty="0" err="1"/>
              <a:t>받았다</a:t>
            </a:r>
            <a:r>
              <a:rPr dirty="0"/>
              <a:t>.</a:t>
            </a:r>
          </a:p>
          <a:p>
            <a:pPr algn="l" defTabSz="537463">
              <a:defRPr sz="2300"/>
            </a:pPr>
            <a:endParaRPr dirty="0"/>
          </a:p>
          <a:p>
            <a:pPr algn="l" defTabSz="537463">
              <a:defRPr sz="2300"/>
            </a:pPr>
            <a:r>
              <a:rPr dirty="0"/>
              <a:t>16년 </a:t>
            </a:r>
            <a:r>
              <a:rPr dirty="0" err="1"/>
              <a:t>기준</a:t>
            </a:r>
            <a:r>
              <a:rPr dirty="0"/>
              <a:t>, </a:t>
            </a:r>
            <a:r>
              <a:rPr dirty="0" err="1"/>
              <a:t>가짜</a:t>
            </a:r>
            <a:r>
              <a:rPr dirty="0"/>
              <a:t> </a:t>
            </a:r>
            <a:r>
              <a:rPr dirty="0" err="1"/>
              <a:t>석유를</a:t>
            </a:r>
            <a:r>
              <a:rPr dirty="0"/>
              <a:t> </a:t>
            </a:r>
            <a:r>
              <a:rPr dirty="0" err="1"/>
              <a:t>판매하거나</a:t>
            </a:r>
            <a:r>
              <a:rPr dirty="0"/>
              <a:t> </a:t>
            </a:r>
            <a:r>
              <a:rPr dirty="0" err="1"/>
              <a:t>정량을</a:t>
            </a:r>
            <a:r>
              <a:rPr dirty="0"/>
              <a:t> </a:t>
            </a:r>
            <a:r>
              <a:rPr dirty="0" err="1"/>
              <a:t>속여</a:t>
            </a:r>
            <a:r>
              <a:rPr dirty="0"/>
              <a:t> </a:t>
            </a:r>
            <a:r>
              <a:rPr dirty="0" err="1"/>
              <a:t>석유를</a:t>
            </a:r>
            <a:r>
              <a:rPr dirty="0"/>
              <a:t> </a:t>
            </a:r>
            <a:r>
              <a:rPr dirty="0" err="1"/>
              <a:t>판매해</a:t>
            </a:r>
            <a:r>
              <a:rPr dirty="0"/>
              <a:t> </a:t>
            </a:r>
            <a:r>
              <a:rPr dirty="0" err="1"/>
              <a:t>적발된</a:t>
            </a:r>
            <a:r>
              <a:rPr dirty="0"/>
              <a:t> </a:t>
            </a:r>
            <a:r>
              <a:rPr dirty="0" err="1"/>
              <a:t>주유소가</a:t>
            </a:r>
            <a:r>
              <a:rPr dirty="0"/>
              <a:t> 191곳인 </a:t>
            </a:r>
            <a:r>
              <a:rPr dirty="0" err="1"/>
              <a:t>것으로</a:t>
            </a:r>
            <a:r>
              <a:rPr dirty="0"/>
              <a:t> </a:t>
            </a:r>
            <a:r>
              <a:rPr dirty="0" err="1"/>
              <a:t>조사됐다</a:t>
            </a:r>
            <a:r>
              <a:rPr dirty="0"/>
              <a:t>. 15년도 </a:t>
            </a:r>
            <a:r>
              <a:rPr dirty="0" err="1"/>
              <a:t>기준</a:t>
            </a:r>
            <a:r>
              <a:rPr dirty="0"/>
              <a:t>(146곳 </a:t>
            </a:r>
            <a:r>
              <a:rPr dirty="0" err="1"/>
              <a:t>적발</a:t>
            </a:r>
            <a:r>
              <a:rPr dirty="0"/>
              <a:t>) </a:t>
            </a:r>
            <a:r>
              <a:rPr dirty="0" err="1"/>
              <a:t>보다</a:t>
            </a:r>
            <a:r>
              <a:rPr dirty="0"/>
              <a:t> 30% 더 </a:t>
            </a:r>
            <a:r>
              <a:rPr dirty="0" err="1"/>
              <a:t>많은</a:t>
            </a:r>
            <a:r>
              <a:rPr dirty="0"/>
              <a:t> </a:t>
            </a:r>
            <a:r>
              <a:rPr dirty="0" err="1"/>
              <a:t>규모다</a:t>
            </a:r>
            <a:r>
              <a:rPr dirty="0"/>
              <a:t>.</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latin typeface="Helvetica Neue Thin"/>
                <a:ea typeface="Helvetica Neue Thin"/>
                <a:cs typeface="Helvetica Neue Thin"/>
                <a:sym typeface="Helvetica Neue Thin"/>
              </a:defRPr>
            </a:lvl1pPr>
          </a:lstStyle>
          <a:p>
            <a:fld id="{86CB4B4D-7CA3-9044-876B-883B54F8677D}" type="slidenum">
              <a:t>40</a:t>
            </a:fld>
            <a:endParaRPr/>
          </a:p>
        </p:txBody>
      </p:sp>
      <p:pic>
        <p:nvPicPr>
          <p:cNvPr id="418" name="Image" descr="Imag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1647879"/>
            <a:ext cx="13004801" cy="7664134"/>
          </a:xfrm>
          <a:prstGeom prst="rect">
            <a:avLst/>
          </a:prstGeom>
          <a:ln w="12700">
            <a:miter lim="400000"/>
          </a:ln>
        </p:spPr>
      </p:pic>
      <p:sp>
        <p:nvSpPr>
          <p:cNvPr id="419" name="웹으로 구현된 3대의 주유기"/>
          <p:cNvSpPr txBox="1"/>
          <p:nvPr/>
        </p:nvSpPr>
        <p:spPr>
          <a:xfrm>
            <a:off x="1270000" y="625582"/>
            <a:ext cx="10464800" cy="10382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4000" b="0">
                <a:latin typeface="+mn-lt"/>
                <a:ea typeface="+mn-ea"/>
                <a:cs typeface="+mn-cs"/>
                <a:sym typeface="Helvetica Neue Medium"/>
              </a:defRPr>
            </a:lvl1pPr>
          </a:lstStyle>
          <a:p>
            <a:r>
              <a:t>웹으로 구현된 3대의 주유기</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프로토 타입"/>
          <p:cNvSpPr txBox="1">
            <a:spLocks noGrp="1"/>
          </p:cNvSpPr>
          <p:nvPr>
            <p:ph type="ctrTitle"/>
          </p:nvPr>
        </p:nvSpPr>
        <p:spPr>
          <a:prstGeom prst="rect">
            <a:avLst/>
          </a:prstGeom>
        </p:spPr>
        <p:txBody>
          <a:bodyPr/>
          <a:lstStyle>
            <a:lvl1pPr>
              <a:defRPr sz="5000"/>
            </a:lvl1pPr>
          </a:lstStyle>
          <a:p>
            <a:r>
              <a:rPr dirty="0" err="1"/>
              <a:t>프로토</a:t>
            </a:r>
            <a:r>
              <a:rPr dirty="0"/>
              <a:t> </a:t>
            </a:r>
            <a:r>
              <a:rPr dirty="0" err="1"/>
              <a:t>타입</a:t>
            </a:r>
            <a:r>
              <a:rPr lang="ko-KR" altLang="en-US" dirty="0"/>
              <a:t> 시연</a:t>
            </a:r>
            <a:endParaRPr dirty="0"/>
          </a:p>
        </p:txBody>
      </p:sp>
      <p:sp>
        <p:nvSpPr>
          <p:cNvPr id="314"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latin typeface="Helvetica Neue Thin"/>
                <a:ea typeface="Helvetica Neue Thin"/>
                <a:cs typeface="Helvetica Neue Thin"/>
                <a:sym typeface="Helvetica Neue Thin"/>
              </a:defRPr>
            </a:lvl1pPr>
          </a:lstStyle>
          <a:p>
            <a:fld id="{86CB4B4D-7CA3-9044-876B-883B54F8677D}" type="slidenum">
              <a:t>41</a:t>
            </a:fld>
            <a:endParaRPr/>
          </a:p>
        </p:txBody>
      </p:sp>
    </p:spTree>
    <p:extLst>
      <p:ext uri="{BB962C8B-B14F-4D97-AF65-F5344CB8AC3E}">
        <p14:creationId xmlns:p14="http://schemas.microsoft.com/office/powerpoint/2010/main" val="1270796037"/>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DD4850-9A2B-7C47-8C94-B3A1AA29DF4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93800" y="2984500"/>
            <a:ext cx="10617200" cy="6769100"/>
          </a:xfrm>
          <a:prstGeom prst="rect">
            <a:avLst/>
          </a:prstGeom>
        </p:spPr>
      </p:pic>
      <p:sp>
        <p:nvSpPr>
          <p:cNvPr id="3" name="아두이노 회로 구성">
            <a:extLst>
              <a:ext uri="{FF2B5EF4-FFF2-40B4-BE49-F238E27FC236}">
                <a16:creationId xmlns:a16="http://schemas.microsoft.com/office/drawing/2014/main" id="{14697ED2-EBC2-BD4A-8833-25C2AF564A81}"/>
              </a:ext>
            </a:extLst>
          </p:cNvPr>
          <p:cNvSpPr txBox="1"/>
          <p:nvPr/>
        </p:nvSpPr>
        <p:spPr>
          <a:xfrm>
            <a:off x="1270000" y="625582"/>
            <a:ext cx="10464800" cy="10382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4000" b="0">
                <a:latin typeface="+mn-lt"/>
                <a:ea typeface="+mn-ea"/>
                <a:cs typeface="+mn-cs"/>
                <a:sym typeface="Helvetica Neue Medium"/>
              </a:defRPr>
            </a:lvl1pPr>
          </a:lstStyle>
          <a:p>
            <a:r>
              <a:rPr lang="ko-KR" altLang="en-US" dirty="0"/>
              <a:t>주유소 기름 공급 </a:t>
            </a:r>
            <a:r>
              <a:rPr lang="en-US" altLang="ko-KR" dirty="0"/>
              <a:t>-</a:t>
            </a:r>
            <a:r>
              <a:rPr lang="ko-KR" altLang="en-US" dirty="0"/>
              <a:t> </a:t>
            </a:r>
            <a:r>
              <a:rPr lang="en-US" altLang="ko-KR" dirty="0"/>
              <a:t>1</a:t>
            </a:r>
            <a:endParaRPr dirty="0"/>
          </a:p>
        </p:txBody>
      </p:sp>
      <p:sp>
        <p:nvSpPr>
          <p:cNvPr id="4" name="아두이노 회로 구성">
            <a:extLst>
              <a:ext uri="{FF2B5EF4-FFF2-40B4-BE49-F238E27FC236}">
                <a16:creationId xmlns:a16="http://schemas.microsoft.com/office/drawing/2014/main" id="{A065D4A6-3459-AB45-9CE5-DBB2C978B0F2}"/>
              </a:ext>
            </a:extLst>
          </p:cNvPr>
          <p:cNvSpPr txBox="1"/>
          <p:nvPr/>
        </p:nvSpPr>
        <p:spPr>
          <a:xfrm>
            <a:off x="1270000" y="1609553"/>
            <a:ext cx="10464800" cy="10382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4000" b="0">
                <a:latin typeface="+mn-lt"/>
                <a:ea typeface="+mn-ea"/>
                <a:cs typeface="+mn-cs"/>
                <a:sym typeface="Helvetica Neue Medium"/>
              </a:defRPr>
            </a:lvl1pPr>
          </a:lstStyle>
          <a:p>
            <a:r>
              <a:rPr lang="ko-KR" altLang="en-US" sz="2000" dirty="0">
                <a:solidFill>
                  <a:schemeClr val="tx2"/>
                </a:solidFill>
              </a:rPr>
              <a:t>기름을 공급하는 스마트 </a:t>
            </a:r>
            <a:r>
              <a:rPr lang="ko-KR" altLang="en-US" sz="2000" dirty="0" err="1">
                <a:solidFill>
                  <a:schemeClr val="tx2"/>
                </a:solidFill>
              </a:rPr>
              <a:t>컨트랙트</a:t>
            </a:r>
            <a:r>
              <a:rPr lang="ko-KR" altLang="en-US" sz="2000" dirty="0">
                <a:solidFill>
                  <a:schemeClr val="tx2"/>
                </a:solidFill>
              </a:rPr>
              <a:t> 함수 호출</a:t>
            </a:r>
            <a:endParaRPr sz="2000" dirty="0">
              <a:solidFill>
                <a:schemeClr val="tx2"/>
              </a:solidFill>
            </a:endParaRPr>
          </a:p>
        </p:txBody>
      </p:sp>
      <p:sp>
        <p:nvSpPr>
          <p:cNvPr id="5" name="Rectangle 4">
            <a:extLst>
              <a:ext uri="{FF2B5EF4-FFF2-40B4-BE49-F238E27FC236}">
                <a16:creationId xmlns:a16="http://schemas.microsoft.com/office/drawing/2014/main" id="{88C026D3-EFF9-5346-B267-7999A1BDF93B}"/>
              </a:ext>
            </a:extLst>
          </p:cNvPr>
          <p:cNvSpPr/>
          <p:nvPr/>
        </p:nvSpPr>
        <p:spPr>
          <a:xfrm rot="21304815">
            <a:off x="919088" y="6154169"/>
            <a:ext cx="10617200" cy="1392438"/>
          </a:xfrm>
          <a:prstGeom prst="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795913000"/>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5D92A6-8B72-E74E-81DA-4145AAC7FCD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93800" y="2984500"/>
            <a:ext cx="10617200" cy="6769100"/>
          </a:xfrm>
          <a:prstGeom prst="rect">
            <a:avLst/>
          </a:prstGeom>
        </p:spPr>
      </p:pic>
      <p:sp>
        <p:nvSpPr>
          <p:cNvPr id="6" name="아두이노 회로 구성">
            <a:extLst>
              <a:ext uri="{FF2B5EF4-FFF2-40B4-BE49-F238E27FC236}">
                <a16:creationId xmlns:a16="http://schemas.microsoft.com/office/drawing/2014/main" id="{AF1A729A-652A-B54F-B619-BB2A7EA9A52E}"/>
              </a:ext>
            </a:extLst>
          </p:cNvPr>
          <p:cNvSpPr txBox="1"/>
          <p:nvPr/>
        </p:nvSpPr>
        <p:spPr>
          <a:xfrm>
            <a:off x="1270000" y="625582"/>
            <a:ext cx="10464800" cy="10382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4000" b="0">
                <a:latin typeface="+mn-lt"/>
                <a:ea typeface="+mn-ea"/>
                <a:cs typeface="+mn-cs"/>
                <a:sym typeface="Helvetica Neue Medium"/>
              </a:defRPr>
            </a:lvl1pPr>
          </a:lstStyle>
          <a:p>
            <a:r>
              <a:rPr lang="ko-KR" altLang="en-US" dirty="0"/>
              <a:t>주유소 기름 공급 </a:t>
            </a:r>
            <a:r>
              <a:rPr lang="en-US" altLang="ko-KR" dirty="0"/>
              <a:t>-</a:t>
            </a:r>
            <a:r>
              <a:rPr lang="ko-KR" altLang="en-US" dirty="0"/>
              <a:t> </a:t>
            </a:r>
            <a:r>
              <a:rPr lang="en-US" altLang="ko-KR" dirty="0"/>
              <a:t>2</a:t>
            </a:r>
            <a:endParaRPr lang="ko-KR" altLang="en-US" dirty="0"/>
          </a:p>
        </p:txBody>
      </p:sp>
      <p:sp>
        <p:nvSpPr>
          <p:cNvPr id="7" name="아두이노 회로 구성">
            <a:extLst>
              <a:ext uri="{FF2B5EF4-FFF2-40B4-BE49-F238E27FC236}">
                <a16:creationId xmlns:a16="http://schemas.microsoft.com/office/drawing/2014/main" id="{04183013-D86E-5045-A46A-AA0B6A9028E2}"/>
              </a:ext>
            </a:extLst>
          </p:cNvPr>
          <p:cNvSpPr txBox="1"/>
          <p:nvPr/>
        </p:nvSpPr>
        <p:spPr>
          <a:xfrm>
            <a:off x="1270000" y="1609553"/>
            <a:ext cx="10464800" cy="10382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4000" b="0">
                <a:latin typeface="+mn-lt"/>
                <a:ea typeface="+mn-ea"/>
                <a:cs typeface="+mn-cs"/>
                <a:sym typeface="Helvetica Neue Medium"/>
              </a:defRPr>
            </a:lvl1pPr>
          </a:lstStyle>
          <a:p>
            <a:r>
              <a:rPr lang="ko-KR" altLang="en-US" sz="2000" dirty="0">
                <a:solidFill>
                  <a:schemeClr val="tx2"/>
                </a:solidFill>
              </a:rPr>
              <a:t>기름 탱크에 기름을 주입</a:t>
            </a:r>
            <a:endParaRPr lang="en-US" altLang="ko-KR" sz="2000" dirty="0">
              <a:solidFill>
                <a:schemeClr val="tx2"/>
              </a:solidFill>
            </a:endParaRPr>
          </a:p>
        </p:txBody>
      </p:sp>
      <p:sp>
        <p:nvSpPr>
          <p:cNvPr id="9" name="Rectangle 8">
            <a:extLst>
              <a:ext uri="{FF2B5EF4-FFF2-40B4-BE49-F238E27FC236}">
                <a16:creationId xmlns:a16="http://schemas.microsoft.com/office/drawing/2014/main" id="{B57D4B4E-0C37-184E-9E5C-331815D77F1A}"/>
              </a:ext>
            </a:extLst>
          </p:cNvPr>
          <p:cNvSpPr/>
          <p:nvPr/>
        </p:nvSpPr>
        <p:spPr>
          <a:xfrm>
            <a:off x="5298461" y="4426814"/>
            <a:ext cx="5993134" cy="4370070"/>
          </a:xfrm>
          <a:prstGeom prst="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2023595643"/>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DC8DE6-18F3-5240-BFDB-47FF6B4B374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93800" y="2984500"/>
            <a:ext cx="10617200" cy="6769100"/>
          </a:xfrm>
          <a:prstGeom prst="rect">
            <a:avLst/>
          </a:prstGeom>
        </p:spPr>
      </p:pic>
      <p:sp>
        <p:nvSpPr>
          <p:cNvPr id="3" name="아두이노 회로 구성">
            <a:extLst>
              <a:ext uri="{FF2B5EF4-FFF2-40B4-BE49-F238E27FC236}">
                <a16:creationId xmlns:a16="http://schemas.microsoft.com/office/drawing/2014/main" id="{45570DA3-DF13-6142-8CC5-B6D90EF0924E}"/>
              </a:ext>
            </a:extLst>
          </p:cNvPr>
          <p:cNvSpPr txBox="1"/>
          <p:nvPr/>
        </p:nvSpPr>
        <p:spPr>
          <a:xfrm>
            <a:off x="1270000" y="625582"/>
            <a:ext cx="10464800" cy="10382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4000" b="0">
                <a:latin typeface="+mn-lt"/>
                <a:ea typeface="+mn-ea"/>
                <a:cs typeface="+mn-cs"/>
                <a:sym typeface="Helvetica Neue Medium"/>
              </a:defRPr>
            </a:lvl1pPr>
          </a:lstStyle>
          <a:p>
            <a:r>
              <a:rPr lang="ko-KR" altLang="en-US" dirty="0"/>
              <a:t>주유소 기름 공급 </a:t>
            </a:r>
            <a:r>
              <a:rPr lang="en-US" altLang="ko-KR" dirty="0"/>
              <a:t>-</a:t>
            </a:r>
            <a:r>
              <a:rPr lang="ko-KR" altLang="en-US" dirty="0"/>
              <a:t> </a:t>
            </a:r>
            <a:r>
              <a:rPr lang="en-US" altLang="ko-KR" dirty="0"/>
              <a:t>3</a:t>
            </a:r>
            <a:endParaRPr lang="ko-KR" altLang="en-US" dirty="0"/>
          </a:p>
        </p:txBody>
      </p:sp>
      <p:sp>
        <p:nvSpPr>
          <p:cNvPr id="4" name="아두이노 회로 구성">
            <a:extLst>
              <a:ext uri="{FF2B5EF4-FFF2-40B4-BE49-F238E27FC236}">
                <a16:creationId xmlns:a16="http://schemas.microsoft.com/office/drawing/2014/main" id="{1E956AC4-2C0A-564D-8079-A5AE6549A4C7}"/>
              </a:ext>
            </a:extLst>
          </p:cNvPr>
          <p:cNvSpPr txBox="1"/>
          <p:nvPr/>
        </p:nvSpPr>
        <p:spPr>
          <a:xfrm>
            <a:off x="1270000" y="1609553"/>
            <a:ext cx="10464800" cy="10382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4000" b="0">
                <a:latin typeface="+mn-lt"/>
                <a:ea typeface="+mn-ea"/>
                <a:cs typeface="+mn-cs"/>
                <a:sym typeface="Helvetica Neue Medium"/>
              </a:defRPr>
            </a:lvl1pPr>
          </a:lstStyle>
          <a:p>
            <a:r>
              <a:rPr lang="ko-KR" altLang="en-US" sz="2000" dirty="0">
                <a:solidFill>
                  <a:schemeClr val="tx2"/>
                </a:solidFill>
              </a:rPr>
              <a:t>정상적으로 공급이 되었음을 알려주는 이벤트 로그</a:t>
            </a:r>
            <a:endParaRPr lang="en-US" altLang="ko-KR" sz="2000" dirty="0">
              <a:solidFill>
                <a:schemeClr val="tx2"/>
              </a:solidFill>
            </a:endParaRPr>
          </a:p>
        </p:txBody>
      </p:sp>
      <p:sp>
        <p:nvSpPr>
          <p:cNvPr id="5" name="Rectangle 4">
            <a:extLst>
              <a:ext uri="{FF2B5EF4-FFF2-40B4-BE49-F238E27FC236}">
                <a16:creationId xmlns:a16="http://schemas.microsoft.com/office/drawing/2014/main" id="{46F8D540-87C5-144C-A026-6BAD0FAC0549}"/>
              </a:ext>
            </a:extLst>
          </p:cNvPr>
          <p:cNvSpPr/>
          <p:nvPr/>
        </p:nvSpPr>
        <p:spPr>
          <a:xfrm rot="21415146">
            <a:off x="919087" y="5247781"/>
            <a:ext cx="10617200" cy="2242536"/>
          </a:xfrm>
          <a:prstGeom prst="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282146564"/>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44F5B4-2705-9348-9AA7-924C0AD2BA6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93800" y="2984500"/>
            <a:ext cx="10617200" cy="6769100"/>
          </a:xfrm>
          <a:prstGeom prst="rect">
            <a:avLst/>
          </a:prstGeom>
        </p:spPr>
      </p:pic>
      <p:sp>
        <p:nvSpPr>
          <p:cNvPr id="3" name="아두이노 회로 구성">
            <a:extLst>
              <a:ext uri="{FF2B5EF4-FFF2-40B4-BE49-F238E27FC236}">
                <a16:creationId xmlns:a16="http://schemas.microsoft.com/office/drawing/2014/main" id="{00B3B529-D9E7-154A-BFAC-C2971DD69BBB}"/>
              </a:ext>
            </a:extLst>
          </p:cNvPr>
          <p:cNvSpPr txBox="1"/>
          <p:nvPr/>
        </p:nvSpPr>
        <p:spPr>
          <a:xfrm>
            <a:off x="1270000" y="625582"/>
            <a:ext cx="10464800" cy="10382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4000" b="0">
                <a:latin typeface="+mn-lt"/>
                <a:ea typeface="+mn-ea"/>
                <a:cs typeface="+mn-cs"/>
                <a:sym typeface="Helvetica Neue Medium"/>
              </a:defRPr>
            </a:lvl1pPr>
          </a:lstStyle>
          <a:p>
            <a:r>
              <a:rPr lang="ko-KR" altLang="en-US" dirty="0"/>
              <a:t>주유 과정 </a:t>
            </a:r>
            <a:r>
              <a:rPr lang="en-US" altLang="ko-KR" dirty="0"/>
              <a:t>-</a:t>
            </a:r>
            <a:r>
              <a:rPr lang="ko-KR" altLang="en-US" dirty="0"/>
              <a:t> </a:t>
            </a:r>
            <a:r>
              <a:rPr lang="en-US" altLang="ko-KR" dirty="0"/>
              <a:t>1</a:t>
            </a:r>
            <a:endParaRPr lang="ko-KR" altLang="en-US" dirty="0"/>
          </a:p>
        </p:txBody>
      </p:sp>
      <p:sp>
        <p:nvSpPr>
          <p:cNvPr id="4" name="아두이노 회로 구성">
            <a:extLst>
              <a:ext uri="{FF2B5EF4-FFF2-40B4-BE49-F238E27FC236}">
                <a16:creationId xmlns:a16="http://schemas.microsoft.com/office/drawing/2014/main" id="{A9F8E77B-CEFA-7B44-9A95-A3CBAA596973}"/>
              </a:ext>
            </a:extLst>
          </p:cNvPr>
          <p:cNvSpPr txBox="1"/>
          <p:nvPr/>
        </p:nvSpPr>
        <p:spPr>
          <a:xfrm>
            <a:off x="1270000" y="1609553"/>
            <a:ext cx="10464800" cy="10382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4000" b="0">
                <a:latin typeface="+mn-lt"/>
                <a:ea typeface="+mn-ea"/>
                <a:cs typeface="+mn-cs"/>
                <a:sym typeface="Helvetica Neue Medium"/>
              </a:defRPr>
            </a:lvl1pPr>
          </a:lstStyle>
          <a:p>
            <a:r>
              <a:rPr lang="ko-KR" altLang="en-US" sz="2000" dirty="0" err="1">
                <a:solidFill>
                  <a:schemeClr val="tx2"/>
                </a:solidFill>
              </a:rPr>
              <a:t>주유기에서</a:t>
            </a:r>
            <a:r>
              <a:rPr lang="ko-KR" altLang="en-US" sz="2000" dirty="0">
                <a:solidFill>
                  <a:schemeClr val="tx2"/>
                </a:solidFill>
              </a:rPr>
              <a:t> 주유가 시작된다</a:t>
            </a:r>
            <a:r>
              <a:rPr lang="en-US" altLang="ko-KR" sz="2000" dirty="0">
                <a:solidFill>
                  <a:schemeClr val="tx2"/>
                </a:solidFill>
              </a:rPr>
              <a:t>.</a:t>
            </a:r>
          </a:p>
        </p:txBody>
      </p:sp>
      <p:sp>
        <p:nvSpPr>
          <p:cNvPr id="5" name="Rectangle 4">
            <a:extLst>
              <a:ext uri="{FF2B5EF4-FFF2-40B4-BE49-F238E27FC236}">
                <a16:creationId xmlns:a16="http://schemas.microsoft.com/office/drawing/2014/main" id="{09FF634A-BE5A-D049-BE96-DF7A266ACA35}"/>
              </a:ext>
            </a:extLst>
          </p:cNvPr>
          <p:cNvSpPr/>
          <p:nvPr/>
        </p:nvSpPr>
        <p:spPr>
          <a:xfrm>
            <a:off x="1638852" y="3849943"/>
            <a:ext cx="5049079" cy="5840157"/>
          </a:xfrm>
          <a:prstGeom prst="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208798607"/>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3F58FF-E2DF-9146-AD06-4DF2B6ADB94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93800" y="2984500"/>
            <a:ext cx="10617200" cy="6769100"/>
          </a:xfrm>
          <a:prstGeom prst="rect">
            <a:avLst/>
          </a:prstGeom>
        </p:spPr>
      </p:pic>
      <p:sp>
        <p:nvSpPr>
          <p:cNvPr id="3" name="아두이노 회로 구성">
            <a:extLst>
              <a:ext uri="{FF2B5EF4-FFF2-40B4-BE49-F238E27FC236}">
                <a16:creationId xmlns:a16="http://schemas.microsoft.com/office/drawing/2014/main" id="{BC6BCB5D-46C0-7D4E-AAF2-4C8B85FFC8A7}"/>
              </a:ext>
            </a:extLst>
          </p:cNvPr>
          <p:cNvSpPr txBox="1"/>
          <p:nvPr/>
        </p:nvSpPr>
        <p:spPr>
          <a:xfrm>
            <a:off x="1270000" y="625582"/>
            <a:ext cx="10464800" cy="10382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4000" b="0">
                <a:latin typeface="+mn-lt"/>
                <a:ea typeface="+mn-ea"/>
                <a:cs typeface="+mn-cs"/>
                <a:sym typeface="Helvetica Neue Medium"/>
              </a:defRPr>
            </a:lvl1pPr>
          </a:lstStyle>
          <a:p>
            <a:r>
              <a:rPr lang="ko-KR" altLang="en-US" dirty="0"/>
              <a:t>주유 과정 </a:t>
            </a:r>
            <a:r>
              <a:rPr lang="en-US" altLang="ko-KR" dirty="0"/>
              <a:t>-</a:t>
            </a:r>
            <a:r>
              <a:rPr lang="ko-KR" altLang="en-US" dirty="0"/>
              <a:t> </a:t>
            </a:r>
            <a:r>
              <a:rPr lang="en-US" altLang="ko-KR" dirty="0"/>
              <a:t>2</a:t>
            </a:r>
            <a:endParaRPr lang="ko-KR" altLang="en-US" dirty="0"/>
          </a:p>
        </p:txBody>
      </p:sp>
      <p:sp>
        <p:nvSpPr>
          <p:cNvPr id="4" name="아두이노 회로 구성">
            <a:extLst>
              <a:ext uri="{FF2B5EF4-FFF2-40B4-BE49-F238E27FC236}">
                <a16:creationId xmlns:a16="http://schemas.microsoft.com/office/drawing/2014/main" id="{E8E329B9-2351-8B42-B358-07F513D656B6}"/>
              </a:ext>
            </a:extLst>
          </p:cNvPr>
          <p:cNvSpPr txBox="1"/>
          <p:nvPr/>
        </p:nvSpPr>
        <p:spPr>
          <a:xfrm>
            <a:off x="1270000" y="1609553"/>
            <a:ext cx="10464800" cy="10382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4000" b="0">
                <a:latin typeface="+mn-lt"/>
                <a:ea typeface="+mn-ea"/>
                <a:cs typeface="+mn-cs"/>
                <a:sym typeface="Helvetica Neue Medium"/>
              </a:defRPr>
            </a:lvl1pPr>
          </a:lstStyle>
          <a:p>
            <a:r>
              <a:rPr lang="ko-KR" altLang="en-US" sz="2000" dirty="0">
                <a:solidFill>
                  <a:schemeClr val="tx2"/>
                </a:solidFill>
              </a:rPr>
              <a:t>주유가 종료되면</a:t>
            </a:r>
            <a:endParaRPr lang="en-US" altLang="ko-KR" sz="2000" dirty="0">
              <a:solidFill>
                <a:schemeClr val="tx2"/>
              </a:solidFill>
            </a:endParaRPr>
          </a:p>
          <a:p>
            <a:r>
              <a:rPr lang="ko-KR" altLang="en-US" sz="2000" dirty="0">
                <a:solidFill>
                  <a:schemeClr val="tx2"/>
                </a:solidFill>
              </a:rPr>
              <a:t>총 </a:t>
            </a:r>
            <a:r>
              <a:rPr lang="ko-KR" altLang="en-US" sz="2000" dirty="0" err="1">
                <a:solidFill>
                  <a:schemeClr val="tx2"/>
                </a:solidFill>
              </a:rPr>
              <a:t>주유량</a:t>
            </a:r>
            <a:r>
              <a:rPr lang="en-US" altLang="ko-KR" sz="2000" dirty="0">
                <a:solidFill>
                  <a:schemeClr val="tx2"/>
                </a:solidFill>
              </a:rPr>
              <a:t>,</a:t>
            </a:r>
            <a:r>
              <a:rPr lang="ko-KR" altLang="en-US" sz="2000" dirty="0">
                <a:solidFill>
                  <a:schemeClr val="tx2"/>
                </a:solidFill>
              </a:rPr>
              <a:t> 탱크 내 경유 </a:t>
            </a:r>
            <a:r>
              <a:rPr lang="ko-KR" altLang="en-US" sz="2000" dirty="0" err="1">
                <a:solidFill>
                  <a:schemeClr val="tx2"/>
                </a:solidFill>
              </a:rPr>
              <a:t>잔여량</a:t>
            </a:r>
            <a:r>
              <a:rPr lang="ko-KR" altLang="en-US" sz="2000" dirty="0">
                <a:solidFill>
                  <a:schemeClr val="tx2"/>
                </a:solidFill>
              </a:rPr>
              <a:t> 데이터를 </a:t>
            </a:r>
            <a:r>
              <a:rPr lang="ko-KR" altLang="en-US" sz="2000" dirty="0" err="1">
                <a:solidFill>
                  <a:schemeClr val="tx2"/>
                </a:solidFill>
              </a:rPr>
              <a:t>블록체인에</a:t>
            </a:r>
            <a:r>
              <a:rPr lang="ko-KR" altLang="en-US" sz="2000" dirty="0">
                <a:solidFill>
                  <a:schemeClr val="tx2"/>
                </a:solidFill>
              </a:rPr>
              <a:t> 기록</a:t>
            </a:r>
            <a:endParaRPr lang="en-US" altLang="ko-KR" sz="2000" dirty="0">
              <a:solidFill>
                <a:schemeClr val="tx2"/>
              </a:solidFill>
            </a:endParaRPr>
          </a:p>
        </p:txBody>
      </p:sp>
      <p:sp>
        <p:nvSpPr>
          <p:cNvPr id="5" name="Rectangle 4">
            <a:extLst>
              <a:ext uri="{FF2B5EF4-FFF2-40B4-BE49-F238E27FC236}">
                <a16:creationId xmlns:a16="http://schemas.microsoft.com/office/drawing/2014/main" id="{E829242B-997E-6549-8DC1-8EC3A86E33D7}"/>
              </a:ext>
            </a:extLst>
          </p:cNvPr>
          <p:cNvSpPr/>
          <p:nvPr/>
        </p:nvSpPr>
        <p:spPr>
          <a:xfrm rot="21335991">
            <a:off x="4010927" y="3818625"/>
            <a:ext cx="6109386" cy="3296615"/>
          </a:xfrm>
          <a:prstGeom prst="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2741997886"/>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B888BA-7609-2D41-AA0D-A752714B329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93800" y="2984500"/>
            <a:ext cx="10617200" cy="6769100"/>
          </a:xfrm>
          <a:prstGeom prst="rect">
            <a:avLst/>
          </a:prstGeom>
        </p:spPr>
      </p:pic>
      <p:sp>
        <p:nvSpPr>
          <p:cNvPr id="3" name="아두이노 회로 구성">
            <a:extLst>
              <a:ext uri="{FF2B5EF4-FFF2-40B4-BE49-F238E27FC236}">
                <a16:creationId xmlns:a16="http://schemas.microsoft.com/office/drawing/2014/main" id="{73FF9583-6F1C-2C48-AD6B-51A6F9EE4D1E}"/>
              </a:ext>
            </a:extLst>
          </p:cNvPr>
          <p:cNvSpPr txBox="1"/>
          <p:nvPr/>
        </p:nvSpPr>
        <p:spPr>
          <a:xfrm>
            <a:off x="1270000" y="625582"/>
            <a:ext cx="10464800" cy="10382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4000" b="0">
                <a:latin typeface="+mn-lt"/>
                <a:ea typeface="+mn-ea"/>
                <a:cs typeface="+mn-cs"/>
                <a:sym typeface="Helvetica Neue Medium"/>
              </a:defRPr>
            </a:lvl1pPr>
          </a:lstStyle>
          <a:p>
            <a:r>
              <a:rPr lang="ko-KR" altLang="en-US" dirty="0"/>
              <a:t>정상적인 상황</a:t>
            </a:r>
          </a:p>
        </p:txBody>
      </p:sp>
      <p:sp>
        <p:nvSpPr>
          <p:cNvPr id="4" name="아두이노 회로 구성">
            <a:extLst>
              <a:ext uri="{FF2B5EF4-FFF2-40B4-BE49-F238E27FC236}">
                <a16:creationId xmlns:a16="http://schemas.microsoft.com/office/drawing/2014/main" id="{9696F840-B732-2A45-B469-619F6FE910C7}"/>
              </a:ext>
            </a:extLst>
          </p:cNvPr>
          <p:cNvSpPr txBox="1"/>
          <p:nvPr/>
        </p:nvSpPr>
        <p:spPr>
          <a:xfrm>
            <a:off x="1270000" y="1609553"/>
            <a:ext cx="10464800" cy="10382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4000" b="0">
                <a:latin typeface="+mn-lt"/>
                <a:ea typeface="+mn-ea"/>
                <a:cs typeface="+mn-cs"/>
                <a:sym typeface="Helvetica Neue Medium"/>
              </a:defRPr>
            </a:lvl1pPr>
          </a:lstStyle>
          <a:p>
            <a:r>
              <a:rPr lang="ko-KR" altLang="en-US" sz="2000" dirty="0">
                <a:solidFill>
                  <a:schemeClr val="tx2"/>
                </a:solidFill>
              </a:rPr>
              <a:t>주유 전 탱크 내 경유 </a:t>
            </a:r>
            <a:r>
              <a:rPr lang="ko-KR" altLang="en-US" sz="2000" dirty="0" err="1">
                <a:solidFill>
                  <a:schemeClr val="tx2"/>
                </a:solidFill>
              </a:rPr>
              <a:t>잔여량</a:t>
            </a:r>
            <a:r>
              <a:rPr lang="ko-KR" altLang="en-US" sz="2000" dirty="0">
                <a:solidFill>
                  <a:schemeClr val="tx2"/>
                </a:solidFill>
              </a:rPr>
              <a:t> </a:t>
            </a:r>
            <a:r>
              <a:rPr lang="en-US" altLang="ko-KR" sz="2000" dirty="0">
                <a:solidFill>
                  <a:schemeClr val="tx2"/>
                </a:solidFill>
              </a:rPr>
              <a:t>=</a:t>
            </a:r>
            <a:r>
              <a:rPr lang="ko-KR" altLang="en-US" sz="2000" dirty="0">
                <a:solidFill>
                  <a:schemeClr val="tx2"/>
                </a:solidFill>
              </a:rPr>
              <a:t> </a:t>
            </a:r>
            <a:r>
              <a:rPr lang="ko-KR" altLang="en-US" sz="2000" dirty="0" err="1">
                <a:solidFill>
                  <a:schemeClr val="tx2"/>
                </a:solidFill>
              </a:rPr>
              <a:t>주유량</a:t>
            </a:r>
            <a:r>
              <a:rPr lang="ko-KR" altLang="en-US" sz="2000" dirty="0">
                <a:solidFill>
                  <a:schemeClr val="tx2"/>
                </a:solidFill>
              </a:rPr>
              <a:t> </a:t>
            </a:r>
            <a:r>
              <a:rPr lang="en-US" altLang="ko-KR" sz="2000" dirty="0">
                <a:solidFill>
                  <a:schemeClr val="tx2"/>
                </a:solidFill>
              </a:rPr>
              <a:t>+</a:t>
            </a:r>
            <a:r>
              <a:rPr lang="ko-KR" altLang="en-US" sz="2000" dirty="0">
                <a:solidFill>
                  <a:schemeClr val="tx2"/>
                </a:solidFill>
              </a:rPr>
              <a:t> 주유 후 탱크 내 경유 </a:t>
            </a:r>
            <a:r>
              <a:rPr lang="ko-KR" altLang="en-US" sz="2000" dirty="0" err="1">
                <a:solidFill>
                  <a:schemeClr val="tx2"/>
                </a:solidFill>
              </a:rPr>
              <a:t>잔여량</a:t>
            </a:r>
            <a:r>
              <a:rPr lang="ko-KR" altLang="en-US" sz="2000" dirty="0">
                <a:solidFill>
                  <a:schemeClr val="tx2"/>
                </a:solidFill>
              </a:rPr>
              <a:t> </a:t>
            </a:r>
            <a:endParaRPr lang="en-US" altLang="ko-KR" sz="2000" dirty="0">
              <a:solidFill>
                <a:schemeClr val="tx2"/>
              </a:solidFill>
            </a:endParaRPr>
          </a:p>
        </p:txBody>
      </p:sp>
      <p:sp>
        <p:nvSpPr>
          <p:cNvPr id="6" name="Rectangle 5">
            <a:extLst>
              <a:ext uri="{FF2B5EF4-FFF2-40B4-BE49-F238E27FC236}">
                <a16:creationId xmlns:a16="http://schemas.microsoft.com/office/drawing/2014/main" id="{23335B1D-7206-D34F-9BDE-13296F3F5DFF}"/>
              </a:ext>
            </a:extLst>
          </p:cNvPr>
          <p:cNvSpPr/>
          <p:nvPr/>
        </p:nvSpPr>
        <p:spPr>
          <a:xfrm>
            <a:off x="2142435" y="5588292"/>
            <a:ext cx="9227930" cy="1860854"/>
          </a:xfrm>
          <a:prstGeom prst="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512291202"/>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1838C6-64C5-B54B-B0B4-B8E14639584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93800" y="2984500"/>
            <a:ext cx="10617200" cy="6769100"/>
          </a:xfrm>
          <a:prstGeom prst="rect">
            <a:avLst/>
          </a:prstGeom>
        </p:spPr>
      </p:pic>
      <p:sp>
        <p:nvSpPr>
          <p:cNvPr id="4" name="아두이노 회로 구성">
            <a:extLst>
              <a:ext uri="{FF2B5EF4-FFF2-40B4-BE49-F238E27FC236}">
                <a16:creationId xmlns:a16="http://schemas.microsoft.com/office/drawing/2014/main" id="{CB9E85C9-6598-4E48-9B2E-77DC90962F82}"/>
              </a:ext>
            </a:extLst>
          </p:cNvPr>
          <p:cNvSpPr txBox="1"/>
          <p:nvPr/>
        </p:nvSpPr>
        <p:spPr>
          <a:xfrm>
            <a:off x="1270000" y="625582"/>
            <a:ext cx="10464800" cy="10382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4000" b="0">
                <a:latin typeface="+mn-lt"/>
                <a:ea typeface="+mn-ea"/>
                <a:cs typeface="+mn-cs"/>
                <a:sym typeface="Helvetica Neue Medium"/>
              </a:defRPr>
            </a:lvl1pPr>
          </a:lstStyle>
          <a:p>
            <a:r>
              <a:rPr lang="ko-KR" altLang="en-US" dirty="0"/>
              <a:t>예외적인 상황</a:t>
            </a:r>
            <a:r>
              <a:rPr lang="en-US" altLang="ko-KR" dirty="0"/>
              <a:t>(1)</a:t>
            </a:r>
            <a:r>
              <a:rPr lang="ko-KR" altLang="en-US" dirty="0"/>
              <a:t> </a:t>
            </a:r>
            <a:r>
              <a:rPr lang="en-US" altLang="ko-KR" dirty="0"/>
              <a:t>-</a:t>
            </a:r>
            <a:r>
              <a:rPr lang="ko-KR" altLang="en-US" dirty="0"/>
              <a:t> </a:t>
            </a:r>
            <a:r>
              <a:rPr lang="en-US" altLang="ko-KR" dirty="0"/>
              <a:t>1</a:t>
            </a:r>
            <a:endParaRPr lang="ko-KR" altLang="en-US" dirty="0"/>
          </a:p>
        </p:txBody>
      </p:sp>
      <p:sp>
        <p:nvSpPr>
          <p:cNvPr id="5" name="아두이노 회로 구성">
            <a:extLst>
              <a:ext uri="{FF2B5EF4-FFF2-40B4-BE49-F238E27FC236}">
                <a16:creationId xmlns:a16="http://schemas.microsoft.com/office/drawing/2014/main" id="{79A3A4D0-9DD9-674E-A86F-68FDDFD9A839}"/>
              </a:ext>
            </a:extLst>
          </p:cNvPr>
          <p:cNvSpPr txBox="1"/>
          <p:nvPr/>
        </p:nvSpPr>
        <p:spPr>
          <a:xfrm>
            <a:off x="1270000" y="1609553"/>
            <a:ext cx="10464800" cy="10382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4000" b="0">
                <a:latin typeface="+mn-lt"/>
                <a:ea typeface="+mn-ea"/>
                <a:cs typeface="+mn-cs"/>
                <a:sym typeface="Helvetica Neue Medium"/>
              </a:defRPr>
            </a:lvl1pPr>
          </a:lstStyle>
          <a:p>
            <a:r>
              <a:rPr lang="ko-KR" altLang="en-US" sz="2000" dirty="0">
                <a:solidFill>
                  <a:schemeClr val="tx2"/>
                </a:solidFill>
              </a:rPr>
              <a:t>주유 전 탱크 내 경유 </a:t>
            </a:r>
            <a:r>
              <a:rPr lang="ko-KR" altLang="en-US" sz="2000" dirty="0" err="1">
                <a:solidFill>
                  <a:schemeClr val="tx2"/>
                </a:solidFill>
              </a:rPr>
              <a:t>잔여량</a:t>
            </a:r>
            <a:r>
              <a:rPr lang="ko-KR" altLang="en-US" sz="2000" dirty="0">
                <a:solidFill>
                  <a:schemeClr val="tx2"/>
                </a:solidFill>
              </a:rPr>
              <a:t> </a:t>
            </a:r>
            <a:r>
              <a:rPr lang="en-US" altLang="ko-KR" sz="2000" dirty="0">
                <a:solidFill>
                  <a:schemeClr val="tx2"/>
                </a:solidFill>
              </a:rPr>
              <a:t>&gt;</a:t>
            </a:r>
            <a:r>
              <a:rPr lang="ko-KR" altLang="en-US" sz="2000" dirty="0">
                <a:solidFill>
                  <a:schemeClr val="tx2"/>
                </a:solidFill>
              </a:rPr>
              <a:t> </a:t>
            </a:r>
            <a:r>
              <a:rPr lang="ko-KR" altLang="en-US" sz="2000" dirty="0" err="1">
                <a:solidFill>
                  <a:schemeClr val="tx2"/>
                </a:solidFill>
              </a:rPr>
              <a:t>주유량</a:t>
            </a:r>
            <a:r>
              <a:rPr lang="ko-KR" altLang="en-US" sz="2000" dirty="0">
                <a:solidFill>
                  <a:schemeClr val="tx2"/>
                </a:solidFill>
              </a:rPr>
              <a:t> </a:t>
            </a:r>
            <a:r>
              <a:rPr lang="en-US" altLang="ko-KR" sz="2000" dirty="0">
                <a:solidFill>
                  <a:schemeClr val="tx2"/>
                </a:solidFill>
              </a:rPr>
              <a:t>+</a:t>
            </a:r>
            <a:r>
              <a:rPr lang="ko-KR" altLang="en-US" sz="2000" dirty="0">
                <a:solidFill>
                  <a:schemeClr val="tx2"/>
                </a:solidFill>
              </a:rPr>
              <a:t> 주유 후 탱크 내 경유 </a:t>
            </a:r>
            <a:r>
              <a:rPr lang="ko-KR" altLang="en-US" sz="2000" dirty="0" err="1">
                <a:solidFill>
                  <a:schemeClr val="tx2"/>
                </a:solidFill>
              </a:rPr>
              <a:t>잔여량</a:t>
            </a:r>
            <a:endParaRPr lang="en-US" altLang="ko-KR" sz="2000" dirty="0">
              <a:solidFill>
                <a:schemeClr val="tx2"/>
              </a:solidFill>
            </a:endParaRPr>
          </a:p>
          <a:p>
            <a:r>
              <a:rPr lang="ko-KR" altLang="en-US" sz="2000" dirty="0">
                <a:solidFill>
                  <a:srgbClr val="C00000"/>
                </a:solidFill>
              </a:rPr>
              <a:t>불법적인 기름 추출이 발생</a:t>
            </a:r>
            <a:r>
              <a:rPr lang="ko-KR" altLang="en-US" sz="2000" dirty="0">
                <a:solidFill>
                  <a:schemeClr val="tx2"/>
                </a:solidFill>
              </a:rPr>
              <a:t> </a:t>
            </a:r>
            <a:endParaRPr lang="en-US" altLang="ko-KR" sz="2000" dirty="0">
              <a:solidFill>
                <a:schemeClr val="tx2"/>
              </a:solidFill>
            </a:endParaRPr>
          </a:p>
        </p:txBody>
      </p:sp>
      <p:sp>
        <p:nvSpPr>
          <p:cNvPr id="6" name="Rectangle 5">
            <a:extLst>
              <a:ext uri="{FF2B5EF4-FFF2-40B4-BE49-F238E27FC236}">
                <a16:creationId xmlns:a16="http://schemas.microsoft.com/office/drawing/2014/main" id="{40C2C5D5-9D8D-DC4D-94A6-4519F9693475}"/>
              </a:ext>
            </a:extLst>
          </p:cNvPr>
          <p:cNvSpPr/>
          <p:nvPr/>
        </p:nvSpPr>
        <p:spPr>
          <a:xfrm>
            <a:off x="3977860" y="4374598"/>
            <a:ext cx="5049079" cy="3988904"/>
          </a:xfrm>
          <a:prstGeom prst="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2084708800"/>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E680A8-E900-E64C-B2EE-475E10C66ED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93800" y="2984500"/>
            <a:ext cx="10617200" cy="6769100"/>
          </a:xfrm>
          <a:prstGeom prst="rect">
            <a:avLst/>
          </a:prstGeom>
        </p:spPr>
      </p:pic>
      <p:sp>
        <p:nvSpPr>
          <p:cNvPr id="3" name="아두이노 회로 구성">
            <a:extLst>
              <a:ext uri="{FF2B5EF4-FFF2-40B4-BE49-F238E27FC236}">
                <a16:creationId xmlns:a16="http://schemas.microsoft.com/office/drawing/2014/main" id="{30D5870E-EB27-3945-B4BC-333676C0A928}"/>
              </a:ext>
            </a:extLst>
          </p:cNvPr>
          <p:cNvSpPr txBox="1"/>
          <p:nvPr/>
        </p:nvSpPr>
        <p:spPr>
          <a:xfrm>
            <a:off x="1270000" y="625582"/>
            <a:ext cx="10464800" cy="10382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4000" b="0">
                <a:latin typeface="+mn-lt"/>
                <a:ea typeface="+mn-ea"/>
                <a:cs typeface="+mn-cs"/>
                <a:sym typeface="Helvetica Neue Medium"/>
              </a:defRPr>
            </a:lvl1pPr>
          </a:lstStyle>
          <a:p>
            <a:r>
              <a:rPr lang="ko-KR" altLang="en-US" dirty="0"/>
              <a:t>예외적인 상황</a:t>
            </a:r>
            <a:r>
              <a:rPr lang="en-US" altLang="ko-KR" dirty="0"/>
              <a:t>(1)</a:t>
            </a:r>
            <a:r>
              <a:rPr lang="ko-KR" altLang="en-US" dirty="0"/>
              <a:t> </a:t>
            </a:r>
            <a:r>
              <a:rPr lang="en-US" altLang="ko-KR" dirty="0"/>
              <a:t>-</a:t>
            </a:r>
            <a:r>
              <a:rPr lang="ko-KR" altLang="en-US" dirty="0"/>
              <a:t> </a:t>
            </a:r>
            <a:r>
              <a:rPr lang="en-US" altLang="ko-KR" dirty="0"/>
              <a:t>2</a:t>
            </a:r>
            <a:endParaRPr lang="ko-KR" altLang="en-US" dirty="0"/>
          </a:p>
        </p:txBody>
      </p:sp>
      <p:sp>
        <p:nvSpPr>
          <p:cNvPr id="4" name="아두이노 회로 구성">
            <a:extLst>
              <a:ext uri="{FF2B5EF4-FFF2-40B4-BE49-F238E27FC236}">
                <a16:creationId xmlns:a16="http://schemas.microsoft.com/office/drawing/2014/main" id="{546BF7A2-9972-3144-B5B9-FEA5BED3A43B}"/>
              </a:ext>
            </a:extLst>
          </p:cNvPr>
          <p:cNvSpPr txBox="1"/>
          <p:nvPr/>
        </p:nvSpPr>
        <p:spPr>
          <a:xfrm>
            <a:off x="1270000" y="1609553"/>
            <a:ext cx="10464800" cy="10382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4000" b="0">
                <a:latin typeface="+mn-lt"/>
                <a:ea typeface="+mn-ea"/>
                <a:cs typeface="+mn-cs"/>
                <a:sym typeface="Helvetica Neue Medium"/>
              </a:defRPr>
            </a:lvl1pPr>
          </a:lstStyle>
          <a:p>
            <a:r>
              <a:rPr lang="ko-KR" altLang="en-US" sz="2000" dirty="0">
                <a:solidFill>
                  <a:schemeClr val="tx2"/>
                </a:solidFill>
              </a:rPr>
              <a:t>총 </a:t>
            </a:r>
            <a:r>
              <a:rPr lang="ko-KR" altLang="en-US" sz="2000" dirty="0" err="1">
                <a:solidFill>
                  <a:schemeClr val="tx2"/>
                </a:solidFill>
              </a:rPr>
              <a:t>주유량</a:t>
            </a:r>
            <a:r>
              <a:rPr lang="en-US" altLang="ko-KR" sz="2000" dirty="0">
                <a:solidFill>
                  <a:schemeClr val="tx2"/>
                </a:solidFill>
              </a:rPr>
              <a:t>,</a:t>
            </a:r>
            <a:r>
              <a:rPr lang="ko-KR" altLang="en-US" sz="2000" dirty="0">
                <a:solidFill>
                  <a:schemeClr val="tx2"/>
                </a:solidFill>
              </a:rPr>
              <a:t> 탱크 내 경유 </a:t>
            </a:r>
            <a:r>
              <a:rPr lang="ko-KR" altLang="en-US" sz="2000" dirty="0" err="1">
                <a:solidFill>
                  <a:schemeClr val="tx2"/>
                </a:solidFill>
              </a:rPr>
              <a:t>잔여량</a:t>
            </a:r>
            <a:r>
              <a:rPr lang="ko-KR" altLang="en-US" sz="2000" dirty="0">
                <a:solidFill>
                  <a:schemeClr val="tx2"/>
                </a:solidFill>
              </a:rPr>
              <a:t> 데이터를 </a:t>
            </a:r>
            <a:r>
              <a:rPr lang="ko-KR" altLang="en-US" sz="2000" dirty="0" err="1">
                <a:solidFill>
                  <a:schemeClr val="tx2"/>
                </a:solidFill>
              </a:rPr>
              <a:t>블록체인에</a:t>
            </a:r>
            <a:r>
              <a:rPr lang="ko-KR" altLang="en-US" sz="2000" dirty="0">
                <a:solidFill>
                  <a:schemeClr val="tx2"/>
                </a:solidFill>
              </a:rPr>
              <a:t> 기록</a:t>
            </a:r>
            <a:endParaRPr lang="en-US" altLang="ko-KR" sz="2000" dirty="0">
              <a:solidFill>
                <a:schemeClr val="tx2"/>
              </a:solidFill>
            </a:endParaRPr>
          </a:p>
        </p:txBody>
      </p:sp>
      <p:sp>
        <p:nvSpPr>
          <p:cNvPr id="6" name="Rectangle 5">
            <a:extLst>
              <a:ext uri="{FF2B5EF4-FFF2-40B4-BE49-F238E27FC236}">
                <a16:creationId xmlns:a16="http://schemas.microsoft.com/office/drawing/2014/main" id="{C2F01AC4-663D-554E-8093-23F35861B165}"/>
              </a:ext>
            </a:extLst>
          </p:cNvPr>
          <p:cNvSpPr/>
          <p:nvPr/>
        </p:nvSpPr>
        <p:spPr>
          <a:xfrm rot="21317143">
            <a:off x="6502400" y="3768231"/>
            <a:ext cx="5049079" cy="4387794"/>
          </a:xfrm>
          <a:prstGeom prst="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49658275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주유소의 품질 관리 프로세스"/>
          <p:cNvSpPr txBox="1">
            <a:spLocks noGrp="1"/>
          </p:cNvSpPr>
          <p:nvPr>
            <p:ph type="ctrTitle"/>
          </p:nvPr>
        </p:nvSpPr>
        <p:spPr>
          <a:prstGeom prst="rect">
            <a:avLst/>
          </a:prstGeom>
        </p:spPr>
        <p:txBody>
          <a:bodyPr/>
          <a:lstStyle>
            <a:lvl1pPr>
              <a:defRPr sz="5000"/>
            </a:lvl1pPr>
          </a:lstStyle>
          <a:p>
            <a:r>
              <a:rPr lang="ko-KR" altLang="en-US" dirty="0" err="1"/>
              <a:t>정유사</a:t>
            </a:r>
            <a:r>
              <a:rPr dirty="0" err="1"/>
              <a:t>의</a:t>
            </a:r>
            <a:r>
              <a:rPr dirty="0"/>
              <a:t> </a:t>
            </a:r>
            <a:r>
              <a:rPr dirty="0" err="1"/>
              <a:t>품질</a:t>
            </a:r>
            <a:r>
              <a:rPr dirty="0"/>
              <a:t> </a:t>
            </a:r>
            <a:r>
              <a:rPr dirty="0" err="1"/>
              <a:t>관리</a:t>
            </a:r>
            <a:r>
              <a:rPr dirty="0"/>
              <a:t> </a:t>
            </a:r>
            <a:r>
              <a:rPr dirty="0" err="1"/>
              <a:t>프로세스</a:t>
            </a:r>
            <a:endParaRPr dirty="0"/>
          </a:p>
        </p:txBody>
      </p:sp>
      <p:sp>
        <p:nvSpPr>
          <p:cNvPr id="137" name="Slide Number"/>
          <p:cNvSpPr txBox="1">
            <a:spLocks noGrp="1"/>
          </p:cNvSpPr>
          <p:nvPr>
            <p:ph type="sldNum" sz="quarter" idx="4294967295"/>
          </p:nvPr>
        </p:nvSpPr>
        <p:spPr>
          <a:xfrm>
            <a:off x="6385373" y="9296400"/>
            <a:ext cx="227280" cy="32430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latin typeface="Helvetica Neue Thin"/>
                <a:ea typeface="Helvetica Neue Thin"/>
                <a:cs typeface="Helvetica Neue Thin"/>
                <a:sym typeface="Helvetica Neue Thin"/>
              </a:defRPr>
            </a:lvl1pPr>
          </a:lstStyle>
          <a:p>
            <a:fld id="{86CB4B4D-7CA3-9044-876B-883B54F8677D}" type="slidenum">
              <a:t>5</a:t>
            </a:fld>
            <a:endParaRP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62900C-F573-CB43-AD35-29DE5CDA2D8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93800" y="2984500"/>
            <a:ext cx="10617200" cy="6769100"/>
          </a:xfrm>
          <a:prstGeom prst="rect">
            <a:avLst/>
          </a:prstGeom>
        </p:spPr>
      </p:pic>
      <p:sp>
        <p:nvSpPr>
          <p:cNvPr id="3" name="아두이노 회로 구성">
            <a:extLst>
              <a:ext uri="{FF2B5EF4-FFF2-40B4-BE49-F238E27FC236}">
                <a16:creationId xmlns:a16="http://schemas.microsoft.com/office/drawing/2014/main" id="{406F871F-4D33-5044-A34D-E5531EA33C30}"/>
              </a:ext>
            </a:extLst>
          </p:cNvPr>
          <p:cNvSpPr txBox="1"/>
          <p:nvPr/>
        </p:nvSpPr>
        <p:spPr>
          <a:xfrm>
            <a:off x="1270000" y="625582"/>
            <a:ext cx="10464800" cy="10382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4000" b="0">
                <a:latin typeface="+mn-lt"/>
                <a:ea typeface="+mn-ea"/>
                <a:cs typeface="+mn-cs"/>
                <a:sym typeface="Helvetica Neue Medium"/>
              </a:defRPr>
            </a:lvl1pPr>
          </a:lstStyle>
          <a:p>
            <a:r>
              <a:rPr lang="ko-KR" altLang="en-US" dirty="0"/>
              <a:t>예외적인 상황</a:t>
            </a:r>
            <a:r>
              <a:rPr lang="en-US" altLang="ko-KR" dirty="0"/>
              <a:t>(1)</a:t>
            </a:r>
            <a:r>
              <a:rPr lang="ko-KR" altLang="en-US" dirty="0"/>
              <a:t> </a:t>
            </a:r>
            <a:r>
              <a:rPr lang="en-US" altLang="ko-KR" dirty="0"/>
              <a:t>-</a:t>
            </a:r>
            <a:r>
              <a:rPr lang="ko-KR" altLang="en-US" dirty="0"/>
              <a:t> </a:t>
            </a:r>
            <a:r>
              <a:rPr lang="en-US" altLang="ko-KR" dirty="0"/>
              <a:t>3</a:t>
            </a:r>
            <a:endParaRPr lang="ko-KR" altLang="en-US" dirty="0"/>
          </a:p>
        </p:txBody>
      </p:sp>
      <p:sp>
        <p:nvSpPr>
          <p:cNvPr id="4" name="아두이노 회로 구성">
            <a:extLst>
              <a:ext uri="{FF2B5EF4-FFF2-40B4-BE49-F238E27FC236}">
                <a16:creationId xmlns:a16="http://schemas.microsoft.com/office/drawing/2014/main" id="{E58A597C-8383-F648-A5D3-E905D0A36808}"/>
              </a:ext>
            </a:extLst>
          </p:cNvPr>
          <p:cNvSpPr txBox="1"/>
          <p:nvPr/>
        </p:nvSpPr>
        <p:spPr>
          <a:xfrm>
            <a:off x="1270000" y="1609553"/>
            <a:ext cx="10464800" cy="10382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4000" b="0">
                <a:latin typeface="+mn-lt"/>
                <a:ea typeface="+mn-ea"/>
                <a:cs typeface="+mn-cs"/>
                <a:sym typeface="Helvetica Neue Medium"/>
              </a:defRPr>
            </a:lvl1pPr>
          </a:lstStyle>
          <a:p>
            <a:r>
              <a:rPr lang="en-US" altLang="ko-KR" sz="2000" dirty="0">
                <a:solidFill>
                  <a:srgbClr val="C00000"/>
                </a:solidFill>
              </a:rPr>
              <a:t>162L</a:t>
            </a:r>
            <a:r>
              <a:rPr lang="ko-KR" altLang="en-US" sz="2000" dirty="0">
                <a:solidFill>
                  <a:srgbClr val="C00000"/>
                </a:solidFill>
              </a:rPr>
              <a:t> 만큼의 불법적인 유출이 있었다는 것을 </a:t>
            </a:r>
            <a:r>
              <a:rPr lang="ko-KR" altLang="en-US" sz="2000" dirty="0" err="1">
                <a:solidFill>
                  <a:srgbClr val="C00000"/>
                </a:solidFill>
              </a:rPr>
              <a:t>블록체인에</a:t>
            </a:r>
            <a:r>
              <a:rPr lang="ko-KR" altLang="en-US" sz="2000" dirty="0">
                <a:solidFill>
                  <a:srgbClr val="C00000"/>
                </a:solidFill>
              </a:rPr>
              <a:t> 기록</a:t>
            </a:r>
            <a:endParaRPr lang="en-US" altLang="ko-KR" sz="2000" dirty="0">
              <a:solidFill>
                <a:srgbClr val="C00000"/>
              </a:solidFill>
            </a:endParaRPr>
          </a:p>
          <a:p>
            <a:r>
              <a:rPr lang="en-US" altLang="ko-KR" sz="2000" dirty="0">
                <a:solidFill>
                  <a:srgbClr val="C00000"/>
                </a:solidFill>
              </a:rPr>
              <a:t>(</a:t>
            </a:r>
            <a:r>
              <a:rPr lang="ko-KR" altLang="en-US" sz="2000" dirty="0">
                <a:solidFill>
                  <a:srgbClr val="C00000"/>
                </a:solidFill>
              </a:rPr>
              <a:t>불법적인 기름 추출</a:t>
            </a:r>
            <a:r>
              <a:rPr lang="en-US" altLang="ko-KR" sz="2000" dirty="0">
                <a:solidFill>
                  <a:srgbClr val="C00000"/>
                </a:solidFill>
              </a:rPr>
              <a:t>)</a:t>
            </a:r>
          </a:p>
        </p:txBody>
      </p:sp>
      <p:sp>
        <p:nvSpPr>
          <p:cNvPr id="8" name="Rectangle 7">
            <a:extLst>
              <a:ext uri="{FF2B5EF4-FFF2-40B4-BE49-F238E27FC236}">
                <a16:creationId xmlns:a16="http://schemas.microsoft.com/office/drawing/2014/main" id="{BACB587F-546B-5149-9916-AA79876DC6EB}"/>
              </a:ext>
            </a:extLst>
          </p:cNvPr>
          <p:cNvSpPr/>
          <p:nvPr/>
        </p:nvSpPr>
        <p:spPr>
          <a:xfrm>
            <a:off x="4598503" y="6082749"/>
            <a:ext cx="6917636" cy="1457739"/>
          </a:xfrm>
          <a:prstGeom prst="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643857965"/>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아두이노 회로 구성">
            <a:extLst>
              <a:ext uri="{FF2B5EF4-FFF2-40B4-BE49-F238E27FC236}">
                <a16:creationId xmlns:a16="http://schemas.microsoft.com/office/drawing/2014/main" id="{CB9E85C9-6598-4E48-9B2E-77DC90962F82}"/>
              </a:ext>
            </a:extLst>
          </p:cNvPr>
          <p:cNvSpPr txBox="1"/>
          <p:nvPr/>
        </p:nvSpPr>
        <p:spPr>
          <a:xfrm>
            <a:off x="1270000" y="625582"/>
            <a:ext cx="10464800" cy="10382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4000" b="0">
                <a:latin typeface="+mn-lt"/>
                <a:ea typeface="+mn-ea"/>
                <a:cs typeface="+mn-cs"/>
                <a:sym typeface="Helvetica Neue Medium"/>
              </a:defRPr>
            </a:lvl1pPr>
          </a:lstStyle>
          <a:p>
            <a:r>
              <a:rPr lang="ko-KR" altLang="en-US" dirty="0"/>
              <a:t>예외적인 상황</a:t>
            </a:r>
            <a:r>
              <a:rPr lang="en-US" altLang="ko-KR" dirty="0"/>
              <a:t>(2)</a:t>
            </a:r>
            <a:r>
              <a:rPr lang="ko-KR" altLang="en-US" dirty="0"/>
              <a:t> </a:t>
            </a:r>
            <a:r>
              <a:rPr lang="en-US" altLang="ko-KR" dirty="0"/>
              <a:t>-</a:t>
            </a:r>
            <a:r>
              <a:rPr lang="ko-KR" altLang="en-US" dirty="0"/>
              <a:t> </a:t>
            </a:r>
            <a:r>
              <a:rPr lang="en-US" altLang="ko-KR" dirty="0"/>
              <a:t>1</a:t>
            </a:r>
            <a:endParaRPr lang="ko-KR" altLang="en-US" dirty="0"/>
          </a:p>
        </p:txBody>
      </p:sp>
      <p:sp>
        <p:nvSpPr>
          <p:cNvPr id="5" name="아두이노 회로 구성">
            <a:extLst>
              <a:ext uri="{FF2B5EF4-FFF2-40B4-BE49-F238E27FC236}">
                <a16:creationId xmlns:a16="http://schemas.microsoft.com/office/drawing/2014/main" id="{79A3A4D0-9DD9-674E-A86F-68FDDFD9A839}"/>
              </a:ext>
            </a:extLst>
          </p:cNvPr>
          <p:cNvSpPr txBox="1"/>
          <p:nvPr/>
        </p:nvSpPr>
        <p:spPr>
          <a:xfrm>
            <a:off x="1270000" y="1609553"/>
            <a:ext cx="10464800" cy="10382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4000" b="0">
                <a:latin typeface="+mn-lt"/>
                <a:ea typeface="+mn-ea"/>
                <a:cs typeface="+mn-cs"/>
                <a:sym typeface="Helvetica Neue Medium"/>
              </a:defRPr>
            </a:lvl1pPr>
          </a:lstStyle>
          <a:p>
            <a:r>
              <a:rPr lang="ko-KR" altLang="en-US" sz="2000" dirty="0">
                <a:solidFill>
                  <a:schemeClr val="tx2"/>
                </a:solidFill>
              </a:rPr>
              <a:t>주유 전 탱크 내 경유 </a:t>
            </a:r>
            <a:r>
              <a:rPr lang="ko-KR" altLang="en-US" sz="2000" dirty="0" err="1">
                <a:solidFill>
                  <a:schemeClr val="tx2"/>
                </a:solidFill>
              </a:rPr>
              <a:t>잔여량</a:t>
            </a:r>
            <a:r>
              <a:rPr lang="ko-KR" altLang="en-US" sz="2000" dirty="0">
                <a:solidFill>
                  <a:schemeClr val="tx2"/>
                </a:solidFill>
              </a:rPr>
              <a:t> </a:t>
            </a:r>
            <a:r>
              <a:rPr lang="en-US" altLang="ko-KR" sz="2000" dirty="0">
                <a:solidFill>
                  <a:schemeClr val="tx2"/>
                </a:solidFill>
              </a:rPr>
              <a:t>&lt;</a:t>
            </a:r>
            <a:r>
              <a:rPr lang="ko-KR" altLang="en-US" sz="2000" dirty="0">
                <a:solidFill>
                  <a:schemeClr val="tx2"/>
                </a:solidFill>
              </a:rPr>
              <a:t> </a:t>
            </a:r>
            <a:r>
              <a:rPr lang="ko-KR" altLang="en-US" sz="2000" dirty="0" err="1">
                <a:solidFill>
                  <a:schemeClr val="tx2"/>
                </a:solidFill>
              </a:rPr>
              <a:t>주유량</a:t>
            </a:r>
            <a:r>
              <a:rPr lang="ko-KR" altLang="en-US" sz="2000" dirty="0">
                <a:solidFill>
                  <a:schemeClr val="tx2"/>
                </a:solidFill>
              </a:rPr>
              <a:t> </a:t>
            </a:r>
            <a:r>
              <a:rPr lang="en-US" altLang="ko-KR" sz="2000" dirty="0">
                <a:solidFill>
                  <a:schemeClr val="tx2"/>
                </a:solidFill>
              </a:rPr>
              <a:t>+</a:t>
            </a:r>
            <a:r>
              <a:rPr lang="ko-KR" altLang="en-US" sz="2000" dirty="0">
                <a:solidFill>
                  <a:schemeClr val="tx2"/>
                </a:solidFill>
              </a:rPr>
              <a:t> 주유 후 탱크 내 경유 </a:t>
            </a:r>
            <a:r>
              <a:rPr lang="ko-KR" altLang="en-US" sz="2000" dirty="0" err="1">
                <a:solidFill>
                  <a:schemeClr val="tx2"/>
                </a:solidFill>
              </a:rPr>
              <a:t>잔여량</a:t>
            </a:r>
            <a:endParaRPr lang="en-US" altLang="ko-KR" sz="2000" dirty="0">
              <a:solidFill>
                <a:schemeClr val="tx2"/>
              </a:solidFill>
            </a:endParaRPr>
          </a:p>
          <a:p>
            <a:r>
              <a:rPr lang="ko-KR" altLang="en-US" sz="2000" dirty="0">
                <a:solidFill>
                  <a:srgbClr val="C00000"/>
                </a:solidFill>
              </a:rPr>
              <a:t>불법적인 외부 유입 발생 </a:t>
            </a:r>
            <a:r>
              <a:rPr lang="en-US" altLang="ko-KR" sz="2000" dirty="0">
                <a:solidFill>
                  <a:srgbClr val="C00000"/>
                </a:solidFill>
              </a:rPr>
              <a:t>(</a:t>
            </a:r>
            <a:r>
              <a:rPr lang="ko-KR" altLang="en-US" sz="2000" dirty="0">
                <a:solidFill>
                  <a:srgbClr val="C00000"/>
                </a:solidFill>
              </a:rPr>
              <a:t>유사 석유 제조</a:t>
            </a:r>
            <a:r>
              <a:rPr lang="en-US" altLang="ko-KR" sz="2000" dirty="0">
                <a:solidFill>
                  <a:srgbClr val="C00000"/>
                </a:solidFill>
              </a:rPr>
              <a:t>)</a:t>
            </a:r>
            <a:endParaRPr lang="en-US" altLang="ko-KR" sz="2000" dirty="0">
              <a:solidFill>
                <a:schemeClr val="tx2"/>
              </a:solidFill>
            </a:endParaRPr>
          </a:p>
        </p:txBody>
      </p:sp>
      <p:pic>
        <p:nvPicPr>
          <p:cNvPr id="6" name="Picture 5">
            <a:extLst>
              <a:ext uri="{FF2B5EF4-FFF2-40B4-BE49-F238E27FC236}">
                <a16:creationId xmlns:a16="http://schemas.microsoft.com/office/drawing/2014/main" id="{DE8637B2-3EA0-BD49-90C5-30BE940E624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93800" y="2984500"/>
            <a:ext cx="10617200" cy="6769100"/>
          </a:xfrm>
          <a:prstGeom prst="rect">
            <a:avLst/>
          </a:prstGeom>
        </p:spPr>
      </p:pic>
      <p:sp>
        <p:nvSpPr>
          <p:cNvPr id="7" name="Rectangle 6">
            <a:extLst>
              <a:ext uri="{FF2B5EF4-FFF2-40B4-BE49-F238E27FC236}">
                <a16:creationId xmlns:a16="http://schemas.microsoft.com/office/drawing/2014/main" id="{4A858BB6-08AC-A543-AEC0-61AF7B3C302B}"/>
              </a:ext>
            </a:extLst>
          </p:cNvPr>
          <p:cNvSpPr/>
          <p:nvPr/>
        </p:nvSpPr>
        <p:spPr>
          <a:xfrm>
            <a:off x="3438328" y="4142397"/>
            <a:ext cx="5124464" cy="4453306"/>
          </a:xfrm>
          <a:prstGeom prst="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4169286690"/>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DB9DAD-01FD-5E4B-9145-ACC2221C5FF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93800" y="2984500"/>
            <a:ext cx="10617200" cy="6769100"/>
          </a:xfrm>
          <a:prstGeom prst="rect">
            <a:avLst/>
          </a:prstGeom>
        </p:spPr>
      </p:pic>
      <p:sp>
        <p:nvSpPr>
          <p:cNvPr id="4" name="아두이노 회로 구성">
            <a:extLst>
              <a:ext uri="{FF2B5EF4-FFF2-40B4-BE49-F238E27FC236}">
                <a16:creationId xmlns:a16="http://schemas.microsoft.com/office/drawing/2014/main" id="{F5D84D37-E81F-DC49-83F3-93E967C3CE2E}"/>
              </a:ext>
            </a:extLst>
          </p:cNvPr>
          <p:cNvSpPr txBox="1"/>
          <p:nvPr/>
        </p:nvSpPr>
        <p:spPr>
          <a:xfrm>
            <a:off x="1270000" y="625582"/>
            <a:ext cx="10464800" cy="10382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4000" b="0">
                <a:latin typeface="+mn-lt"/>
                <a:ea typeface="+mn-ea"/>
                <a:cs typeface="+mn-cs"/>
                <a:sym typeface="Helvetica Neue Medium"/>
              </a:defRPr>
            </a:lvl1pPr>
          </a:lstStyle>
          <a:p>
            <a:r>
              <a:rPr lang="ko-KR" altLang="en-US" dirty="0"/>
              <a:t>예외적인 상황</a:t>
            </a:r>
            <a:r>
              <a:rPr lang="en-US" altLang="ko-KR" dirty="0"/>
              <a:t>(2)</a:t>
            </a:r>
            <a:r>
              <a:rPr lang="ko-KR" altLang="en-US" dirty="0"/>
              <a:t> </a:t>
            </a:r>
            <a:r>
              <a:rPr lang="en-US" altLang="ko-KR" dirty="0"/>
              <a:t>-</a:t>
            </a:r>
            <a:r>
              <a:rPr lang="ko-KR" altLang="en-US" dirty="0"/>
              <a:t> </a:t>
            </a:r>
            <a:r>
              <a:rPr lang="en-US" altLang="ko-KR" dirty="0"/>
              <a:t>2</a:t>
            </a:r>
            <a:endParaRPr lang="ko-KR" altLang="en-US" dirty="0"/>
          </a:p>
        </p:txBody>
      </p:sp>
      <p:sp>
        <p:nvSpPr>
          <p:cNvPr id="5" name="아두이노 회로 구성">
            <a:extLst>
              <a:ext uri="{FF2B5EF4-FFF2-40B4-BE49-F238E27FC236}">
                <a16:creationId xmlns:a16="http://schemas.microsoft.com/office/drawing/2014/main" id="{0F7B7E46-1986-AF45-B444-B82BB4CB0958}"/>
              </a:ext>
            </a:extLst>
          </p:cNvPr>
          <p:cNvSpPr txBox="1"/>
          <p:nvPr/>
        </p:nvSpPr>
        <p:spPr>
          <a:xfrm>
            <a:off x="1270000" y="1609553"/>
            <a:ext cx="10464800" cy="10382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4000" b="0">
                <a:latin typeface="+mn-lt"/>
                <a:ea typeface="+mn-ea"/>
                <a:cs typeface="+mn-cs"/>
                <a:sym typeface="Helvetica Neue Medium"/>
              </a:defRPr>
            </a:lvl1pPr>
          </a:lstStyle>
          <a:p>
            <a:r>
              <a:rPr lang="ko-KR" altLang="en-US" sz="2000" dirty="0">
                <a:solidFill>
                  <a:schemeClr val="tx2"/>
                </a:solidFill>
              </a:rPr>
              <a:t>총 </a:t>
            </a:r>
            <a:r>
              <a:rPr lang="ko-KR" altLang="en-US" sz="2000" dirty="0" err="1">
                <a:solidFill>
                  <a:schemeClr val="tx2"/>
                </a:solidFill>
              </a:rPr>
              <a:t>주유량</a:t>
            </a:r>
            <a:r>
              <a:rPr lang="en-US" altLang="ko-KR" sz="2000" dirty="0">
                <a:solidFill>
                  <a:schemeClr val="tx2"/>
                </a:solidFill>
              </a:rPr>
              <a:t>,</a:t>
            </a:r>
            <a:r>
              <a:rPr lang="ko-KR" altLang="en-US" sz="2000" dirty="0">
                <a:solidFill>
                  <a:schemeClr val="tx2"/>
                </a:solidFill>
              </a:rPr>
              <a:t> 탱크 내 경유 </a:t>
            </a:r>
            <a:r>
              <a:rPr lang="ko-KR" altLang="en-US" sz="2000" dirty="0" err="1">
                <a:solidFill>
                  <a:schemeClr val="tx2"/>
                </a:solidFill>
              </a:rPr>
              <a:t>잔여량</a:t>
            </a:r>
            <a:r>
              <a:rPr lang="ko-KR" altLang="en-US" sz="2000" dirty="0">
                <a:solidFill>
                  <a:schemeClr val="tx2"/>
                </a:solidFill>
              </a:rPr>
              <a:t> 데이터를 </a:t>
            </a:r>
            <a:r>
              <a:rPr lang="ko-KR" altLang="en-US" sz="2000" dirty="0" err="1">
                <a:solidFill>
                  <a:schemeClr val="tx2"/>
                </a:solidFill>
              </a:rPr>
              <a:t>블록체인에</a:t>
            </a:r>
            <a:r>
              <a:rPr lang="ko-KR" altLang="en-US" sz="2000" dirty="0">
                <a:solidFill>
                  <a:schemeClr val="tx2"/>
                </a:solidFill>
              </a:rPr>
              <a:t> 기록</a:t>
            </a:r>
            <a:endParaRPr lang="en-US" altLang="ko-KR" sz="2000" dirty="0">
              <a:solidFill>
                <a:schemeClr val="tx2"/>
              </a:solidFill>
            </a:endParaRPr>
          </a:p>
        </p:txBody>
      </p:sp>
      <p:sp>
        <p:nvSpPr>
          <p:cNvPr id="6" name="Rectangle 5">
            <a:extLst>
              <a:ext uri="{FF2B5EF4-FFF2-40B4-BE49-F238E27FC236}">
                <a16:creationId xmlns:a16="http://schemas.microsoft.com/office/drawing/2014/main" id="{2C288F6D-1631-B64A-B01A-F5432AB3C5FF}"/>
              </a:ext>
            </a:extLst>
          </p:cNvPr>
          <p:cNvSpPr/>
          <p:nvPr/>
        </p:nvSpPr>
        <p:spPr>
          <a:xfrm rot="21291800">
            <a:off x="5115464" y="3852219"/>
            <a:ext cx="4235095" cy="4453306"/>
          </a:xfrm>
          <a:prstGeom prst="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4006510122"/>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5780C8-8130-9E47-B42F-6B8BFB61773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93800" y="2984500"/>
            <a:ext cx="10617200" cy="6769100"/>
          </a:xfrm>
          <a:prstGeom prst="rect">
            <a:avLst/>
          </a:prstGeom>
        </p:spPr>
      </p:pic>
      <p:sp>
        <p:nvSpPr>
          <p:cNvPr id="3" name="아두이노 회로 구성">
            <a:extLst>
              <a:ext uri="{FF2B5EF4-FFF2-40B4-BE49-F238E27FC236}">
                <a16:creationId xmlns:a16="http://schemas.microsoft.com/office/drawing/2014/main" id="{D80BF794-80ED-1A42-821B-A59BDF310B9F}"/>
              </a:ext>
            </a:extLst>
          </p:cNvPr>
          <p:cNvSpPr txBox="1"/>
          <p:nvPr/>
        </p:nvSpPr>
        <p:spPr>
          <a:xfrm>
            <a:off x="1270000" y="625582"/>
            <a:ext cx="10464800" cy="10382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4000" b="0">
                <a:latin typeface="+mn-lt"/>
                <a:ea typeface="+mn-ea"/>
                <a:cs typeface="+mn-cs"/>
                <a:sym typeface="Helvetica Neue Medium"/>
              </a:defRPr>
            </a:lvl1pPr>
          </a:lstStyle>
          <a:p>
            <a:r>
              <a:rPr lang="ko-KR" altLang="en-US" dirty="0"/>
              <a:t>예외적인 상황</a:t>
            </a:r>
            <a:r>
              <a:rPr lang="en-US" altLang="ko-KR" dirty="0"/>
              <a:t>(2)</a:t>
            </a:r>
            <a:r>
              <a:rPr lang="ko-KR" altLang="en-US" dirty="0"/>
              <a:t> </a:t>
            </a:r>
            <a:r>
              <a:rPr lang="en-US" altLang="ko-KR" dirty="0"/>
              <a:t>-</a:t>
            </a:r>
            <a:r>
              <a:rPr lang="ko-KR" altLang="en-US" dirty="0"/>
              <a:t> </a:t>
            </a:r>
            <a:r>
              <a:rPr lang="en-US" altLang="ko-KR" dirty="0"/>
              <a:t>3</a:t>
            </a:r>
            <a:endParaRPr lang="ko-KR" altLang="en-US" dirty="0"/>
          </a:p>
        </p:txBody>
      </p:sp>
      <p:sp>
        <p:nvSpPr>
          <p:cNvPr id="4" name="아두이노 회로 구성">
            <a:extLst>
              <a:ext uri="{FF2B5EF4-FFF2-40B4-BE49-F238E27FC236}">
                <a16:creationId xmlns:a16="http://schemas.microsoft.com/office/drawing/2014/main" id="{24DCF6E5-FC98-7E40-BB8C-F847F769935D}"/>
              </a:ext>
            </a:extLst>
          </p:cNvPr>
          <p:cNvSpPr txBox="1"/>
          <p:nvPr/>
        </p:nvSpPr>
        <p:spPr>
          <a:xfrm>
            <a:off x="1270000" y="1609553"/>
            <a:ext cx="10464800" cy="10382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4000" b="0">
                <a:latin typeface="+mn-lt"/>
                <a:ea typeface="+mn-ea"/>
                <a:cs typeface="+mn-cs"/>
                <a:sym typeface="Helvetica Neue Medium"/>
              </a:defRPr>
            </a:lvl1pPr>
          </a:lstStyle>
          <a:p>
            <a:r>
              <a:rPr lang="en-US" altLang="ko-KR" sz="2000" dirty="0">
                <a:solidFill>
                  <a:srgbClr val="C00000"/>
                </a:solidFill>
              </a:rPr>
              <a:t>30L</a:t>
            </a:r>
            <a:r>
              <a:rPr lang="ko-KR" altLang="en-US" sz="2000" dirty="0">
                <a:solidFill>
                  <a:srgbClr val="C00000"/>
                </a:solidFill>
              </a:rPr>
              <a:t> 만큼의 불법적인 외부 유입이 있었다는 것을 </a:t>
            </a:r>
            <a:r>
              <a:rPr lang="ko-KR" altLang="en-US" sz="2000" dirty="0" err="1">
                <a:solidFill>
                  <a:srgbClr val="C00000"/>
                </a:solidFill>
              </a:rPr>
              <a:t>블록체인에</a:t>
            </a:r>
            <a:r>
              <a:rPr lang="ko-KR" altLang="en-US" sz="2000" dirty="0">
                <a:solidFill>
                  <a:srgbClr val="C00000"/>
                </a:solidFill>
              </a:rPr>
              <a:t> 기록</a:t>
            </a:r>
            <a:br>
              <a:rPr lang="en-US" altLang="ko-KR" sz="2000" dirty="0">
                <a:solidFill>
                  <a:srgbClr val="C00000"/>
                </a:solidFill>
              </a:rPr>
            </a:br>
            <a:r>
              <a:rPr lang="en-US" altLang="ko-KR" sz="2000" dirty="0">
                <a:solidFill>
                  <a:srgbClr val="C00000"/>
                </a:solidFill>
              </a:rPr>
              <a:t>(</a:t>
            </a:r>
            <a:r>
              <a:rPr lang="ko-KR" altLang="en-US" sz="2000" dirty="0">
                <a:solidFill>
                  <a:srgbClr val="C00000"/>
                </a:solidFill>
              </a:rPr>
              <a:t>유사 석유 제조</a:t>
            </a:r>
            <a:r>
              <a:rPr lang="en-US" altLang="ko-KR" sz="2000" dirty="0">
                <a:solidFill>
                  <a:srgbClr val="C00000"/>
                </a:solidFill>
              </a:rPr>
              <a:t>)</a:t>
            </a:r>
          </a:p>
        </p:txBody>
      </p:sp>
      <p:sp>
        <p:nvSpPr>
          <p:cNvPr id="5" name="Rectangle 4">
            <a:extLst>
              <a:ext uri="{FF2B5EF4-FFF2-40B4-BE49-F238E27FC236}">
                <a16:creationId xmlns:a16="http://schemas.microsoft.com/office/drawing/2014/main" id="{489C9524-F741-684C-939A-62E5AFA2900A}"/>
              </a:ext>
            </a:extLst>
          </p:cNvPr>
          <p:cNvSpPr/>
          <p:nvPr/>
        </p:nvSpPr>
        <p:spPr>
          <a:xfrm>
            <a:off x="1007495" y="6158466"/>
            <a:ext cx="9986130" cy="1560856"/>
          </a:xfrm>
          <a:prstGeom prst="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791250324"/>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latin typeface="Helvetica Neue Thin"/>
                <a:ea typeface="Helvetica Neue Thin"/>
                <a:cs typeface="Helvetica Neue Thin"/>
                <a:sym typeface="Helvetica Neue Thin"/>
              </a:defRPr>
            </a:lvl1pPr>
          </a:lstStyle>
          <a:p>
            <a:fld id="{86CB4B4D-7CA3-9044-876B-883B54F8677D}" type="slidenum">
              <a:t>54</a:t>
            </a:fld>
            <a:endParaRPr/>
          </a:p>
        </p:txBody>
      </p:sp>
      <p:pic>
        <p:nvPicPr>
          <p:cNvPr id="425" name="Image" descr="Imag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667351"/>
            <a:ext cx="13004801" cy="8418898"/>
          </a:xfrm>
          <a:prstGeom prst="rect">
            <a:avLst/>
          </a:prstGeom>
          <a:ln w="12700">
            <a:miter lim="400000"/>
          </a:ln>
        </p:spPr>
      </p:pic>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FFD994-5FCB-C14C-8872-C41EFE3638E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06400" y="1796612"/>
            <a:ext cx="12192000" cy="6160375"/>
          </a:xfrm>
          <a:prstGeom prst="rect">
            <a:avLst/>
          </a:prstGeom>
        </p:spPr>
      </p:pic>
    </p:spTree>
    <p:extLst>
      <p:ext uri="{BB962C8B-B14F-4D97-AF65-F5344CB8AC3E}">
        <p14:creationId xmlns:p14="http://schemas.microsoft.com/office/powerpoint/2010/main" val="2373317790"/>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프로토타입 취약점과 솔루션"/>
          <p:cNvSpPr txBox="1"/>
          <p:nvPr/>
        </p:nvSpPr>
        <p:spPr>
          <a:xfrm>
            <a:off x="1270000" y="625582"/>
            <a:ext cx="10464800" cy="10382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4000" b="0">
                <a:latin typeface="+mn-lt"/>
                <a:ea typeface="+mn-ea"/>
                <a:cs typeface="+mn-cs"/>
                <a:sym typeface="Helvetica Neue Medium"/>
              </a:defRPr>
            </a:lvl1pPr>
          </a:lstStyle>
          <a:p>
            <a:r>
              <a:rPr lang="ko-KR" altLang="en-US" dirty="0"/>
              <a:t>시스템의 </a:t>
            </a:r>
            <a:r>
              <a:rPr dirty="0" err="1"/>
              <a:t>취약점과</a:t>
            </a:r>
            <a:r>
              <a:rPr dirty="0"/>
              <a:t> </a:t>
            </a:r>
            <a:r>
              <a:rPr dirty="0" err="1"/>
              <a:t>솔루션</a:t>
            </a:r>
            <a:endParaRPr dirty="0"/>
          </a:p>
        </p:txBody>
      </p:sp>
      <p:sp>
        <p:nvSpPr>
          <p:cNvPr id="4" name="정유사에 대한 신뢰부족…">
            <a:extLst>
              <a:ext uri="{FF2B5EF4-FFF2-40B4-BE49-F238E27FC236}">
                <a16:creationId xmlns:a16="http://schemas.microsoft.com/office/drawing/2014/main" id="{86E3D134-4A8B-B242-9AA8-532B91A66659}"/>
              </a:ext>
            </a:extLst>
          </p:cNvPr>
          <p:cNvSpPr txBox="1"/>
          <p:nvPr/>
        </p:nvSpPr>
        <p:spPr>
          <a:xfrm>
            <a:off x="1266613" y="2489910"/>
            <a:ext cx="10464800" cy="12469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fontScale="92500" lnSpcReduction="10000"/>
          </a:bodyPr>
          <a:lstStyle/>
          <a:p>
            <a:pPr marL="342900" indent="-342900" algn="l">
              <a:buAutoNum type="arabicPeriod"/>
              <a:defRPr sz="2500"/>
            </a:pPr>
            <a:r>
              <a:rPr lang="ko-KR" altLang="en-US" sz="1700" dirty="0"/>
              <a:t>센서의 고장 및 조작</a:t>
            </a:r>
            <a:endParaRPr lang="en-US" altLang="ko-KR" sz="1700" dirty="0"/>
          </a:p>
          <a:p>
            <a:pPr algn="l">
              <a:defRPr sz="2500"/>
            </a:pPr>
            <a:endParaRPr sz="1700" dirty="0"/>
          </a:p>
          <a:p>
            <a:pPr algn="l" defTabSz="457200">
              <a:defRPr sz="2300" b="0">
                <a:solidFill>
                  <a:srgbClr val="3C3E40"/>
                </a:solidFill>
                <a:latin typeface="Apple SD 산돌고딕 Neo 일반체"/>
                <a:ea typeface="Apple SD 산돌고딕 Neo 일반체"/>
                <a:cs typeface="Apple SD 산돌고딕 Neo 일반체"/>
                <a:sym typeface="Apple SD 산돌고딕 Neo 일반체"/>
              </a:defRPr>
            </a:pPr>
            <a:r>
              <a:rPr lang="ko-KR" altLang="en-US" sz="1700" dirty="0"/>
              <a:t>센서가 </a:t>
            </a:r>
            <a:r>
              <a:rPr lang="ko-KR" altLang="en-US" sz="1700" dirty="0" err="1"/>
              <a:t>고장나거나</a:t>
            </a:r>
            <a:r>
              <a:rPr lang="ko-KR" altLang="en-US" sz="1700" dirty="0"/>
              <a:t> 조작되면 비정상적인 데이터가 발생할 것이고 이 또한 </a:t>
            </a:r>
            <a:r>
              <a:rPr lang="ko-KR" altLang="en-US" sz="1700" dirty="0" err="1"/>
              <a:t>블록체인에</a:t>
            </a:r>
            <a:r>
              <a:rPr lang="ko-KR" altLang="en-US" sz="1700" dirty="0"/>
              <a:t> 기록이 되면서 </a:t>
            </a:r>
            <a:r>
              <a:rPr lang="ko-KR" altLang="en-US" sz="1700" dirty="0" err="1"/>
              <a:t>예외상황을</a:t>
            </a:r>
            <a:r>
              <a:rPr lang="ko-KR" altLang="en-US" sz="1700" dirty="0"/>
              <a:t> 발생시킨다</a:t>
            </a:r>
            <a:r>
              <a:rPr lang="en-US" altLang="ko-KR" sz="1700" dirty="0"/>
              <a:t>.</a:t>
            </a:r>
            <a:r>
              <a:rPr lang="ko-KR" altLang="en-US" sz="1700" dirty="0"/>
              <a:t> 따라서 </a:t>
            </a:r>
            <a:r>
              <a:rPr lang="ko-KR" altLang="en-US" sz="1700" dirty="0" err="1"/>
              <a:t>검증자</a:t>
            </a:r>
            <a:r>
              <a:rPr lang="ko-KR" altLang="en-US" sz="1700" dirty="0"/>
              <a:t> 노드가 이를 파악하고 적절한 조치를 취할 수 있다</a:t>
            </a:r>
            <a:r>
              <a:rPr lang="en-US" altLang="ko-KR" sz="1700" dirty="0"/>
              <a:t>.</a:t>
            </a:r>
            <a:r>
              <a:rPr lang="ko-KR" altLang="en-US" sz="1700" dirty="0"/>
              <a:t> 사전 방지를 완벽하게 할 수는 없지만 </a:t>
            </a:r>
            <a:r>
              <a:rPr lang="ko-KR" altLang="en-US" sz="1700" dirty="0">
                <a:solidFill>
                  <a:srgbClr val="FF0000"/>
                </a:solidFill>
              </a:rPr>
              <a:t>사후 이상을 감지하고 대처할 수는 있다</a:t>
            </a:r>
            <a:r>
              <a:rPr lang="en-US" altLang="ko-KR" sz="1700" dirty="0">
                <a:solidFill>
                  <a:srgbClr val="FF0000"/>
                </a:solidFill>
              </a:rPr>
              <a:t>.</a:t>
            </a:r>
            <a:endParaRPr sz="1700" dirty="0">
              <a:solidFill>
                <a:srgbClr val="FF0000"/>
              </a:solidFill>
            </a:endParaRPr>
          </a:p>
        </p:txBody>
      </p:sp>
      <p:sp>
        <p:nvSpPr>
          <p:cNvPr id="5" name="정유사에 대한 신뢰부족…">
            <a:extLst>
              <a:ext uri="{FF2B5EF4-FFF2-40B4-BE49-F238E27FC236}">
                <a16:creationId xmlns:a16="http://schemas.microsoft.com/office/drawing/2014/main" id="{0A88B11C-6329-2343-8760-DFF07C077BE4}"/>
              </a:ext>
            </a:extLst>
          </p:cNvPr>
          <p:cNvSpPr txBox="1"/>
          <p:nvPr/>
        </p:nvSpPr>
        <p:spPr>
          <a:xfrm>
            <a:off x="1266613" y="3814124"/>
            <a:ext cx="10464800" cy="12469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algn="l">
              <a:defRPr sz="2500"/>
            </a:pPr>
            <a:r>
              <a:rPr lang="en-US" altLang="ko-KR" sz="1700" dirty="0"/>
              <a:t>2.</a:t>
            </a:r>
            <a:r>
              <a:rPr lang="ko-KR" altLang="en-US" sz="1700" dirty="0"/>
              <a:t> 센서 데이터의 신뢰성</a:t>
            </a:r>
            <a:endParaRPr lang="en-US" altLang="ko-KR" sz="1700" dirty="0"/>
          </a:p>
          <a:p>
            <a:pPr algn="l">
              <a:defRPr sz="2500"/>
            </a:pPr>
            <a:endParaRPr sz="1700" dirty="0"/>
          </a:p>
          <a:p>
            <a:pPr algn="l" defTabSz="457200">
              <a:defRPr sz="2300" b="0">
                <a:solidFill>
                  <a:srgbClr val="3C3E40"/>
                </a:solidFill>
                <a:latin typeface="Apple SD 산돌고딕 Neo 일반체"/>
                <a:ea typeface="Apple SD 산돌고딕 Neo 일반체"/>
                <a:cs typeface="Apple SD 산돌고딕 Neo 일반체"/>
                <a:sym typeface="Apple SD 산돌고딕 Neo 일반체"/>
              </a:defRPr>
            </a:pPr>
            <a:r>
              <a:rPr lang="ko-KR" altLang="en-US" sz="1700" dirty="0"/>
              <a:t>무게 센서 및 초음파 센서 등을 종합적으로 활용하여 값을 산출하여 신뢰성을 높일 수 있다</a:t>
            </a:r>
            <a:r>
              <a:rPr lang="en-US" altLang="ko-KR" sz="1700" dirty="0"/>
              <a:t>.</a:t>
            </a:r>
            <a:endParaRPr sz="1700" dirty="0">
              <a:solidFill>
                <a:srgbClr val="FF0000"/>
              </a:solidFill>
            </a:endParaRPr>
          </a:p>
        </p:txBody>
      </p:sp>
      <p:sp>
        <p:nvSpPr>
          <p:cNvPr id="6" name="정유사에 대한 신뢰부족…">
            <a:extLst>
              <a:ext uri="{FF2B5EF4-FFF2-40B4-BE49-F238E27FC236}">
                <a16:creationId xmlns:a16="http://schemas.microsoft.com/office/drawing/2014/main" id="{F7E0C250-8119-2942-860D-7BAC37E869AD}"/>
              </a:ext>
            </a:extLst>
          </p:cNvPr>
          <p:cNvSpPr txBox="1"/>
          <p:nvPr/>
        </p:nvSpPr>
        <p:spPr>
          <a:xfrm>
            <a:off x="1266613" y="5138338"/>
            <a:ext cx="10464800" cy="12469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algn="l">
              <a:defRPr sz="2500"/>
            </a:pPr>
            <a:r>
              <a:rPr lang="en-US" altLang="ko-KR" sz="1700" dirty="0"/>
              <a:t>3.</a:t>
            </a:r>
            <a:r>
              <a:rPr lang="ko-KR" altLang="en-US" sz="1700" dirty="0"/>
              <a:t> 노드의 고장</a:t>
            </a:r>
            <a:endParaRPr lang="en-US" altLang="ko-KR" sz="1700" dirty="0"/>
          </a:p>
          <a:p>
            <a:pPr algn="l">
              <a:defRPr sz="2500"/>
            </a:pPr>
            <a:endParaRPr sz="1700" dirty="0"/>
          </a:p>
          <a:p>
            <a:pPr algn="l" defTabSz="457200">
              <a:defRPr sz="2300" b="0">
                <a:solidFill>
                  <a:srgbClr val="3C3E40"/>
                </a:solidFill>
                <a:latin typeface="Apple SD 산돌고딕 Neo 일반체"/>
                <a:ea typeface="Apple SD 산돌고딕 Neo 일반체"/>
                <a:cs typeface="Apple SD 산돌고딕 Neo 일반체"/>
                <a:sym typeface="Apple SD 산돌고딕 Neo 일반체"/>
              </a:defRPr>
            </a:pPr>
            <a:r>
              <a:rPr lang="ko-KR" altLang="en-US" sz="1700" dirty="0"/>
              <a:t>노드가 </a:t>
            </a:r>
            <a:r>
              <a:rPr lang="ko-KR" altLang="en-US" sz="1700" dirty="0" err="1"/>
              <a:t>고장나면</a:t>
            </a:r>
            <a:r>
              <a:rPr lang="ko-KR" altLang="en-US" sz="1700" dirty="0"/>
              <a:t> </a:t>
            </a:r>
            <a:r>
              <a:rPr lang="ko-KR" altLang="en-US" sz="1700" dirty="0" err="1"/>
              <a:t>블록체인에</a:t>
            </a:r>
            <a:r>
              <a:rPr lang="ko-KR" altLang="en-US" sz="1700" dirty="0"/>
              <a:t> 트랜잭션이 발생하지 않게 되고 이는 </a:t>
            </a:r>
            <a:r>
              <a:rPr lang="ko-KR" altLang="en-US" sz="1700" dirty="0" err="1"/>
              <a:t>검증자</a:t>
            </a:r>
            <a:r>
              <a:rPr lang="ko-KR" altLang="en-US" sz="1700" dirty="0"/>
              <a:t> 노드에서 파악이 가능하다</a:t>
            </a:r>
            <a:r>
              <a:rPr lang="en-US" altLang="ko-KR" sz="1700" dirty="0"/>
              <a:t>.</a:t>
            </a:r>
            <a:r>
              <a:rPr lang="ko-KR" altLang="en-US" sz="1700" dirty="0"/>
              <a:t> 사전 방지를 완벽하게 할 수는 없지만 </a:t>
            </a:r>
            <a:r>
              <a:rPr lang="ko-KR" altLang="en-US" sz="1700" dirty="0">
                <a:solidFill>
                  <a:srgbClr val="FF0000"/>
                </a:solidFill>
              </a:rPr>
              <a:t>사후 이상을 감지하고 대처할 수는 있다</a:t>
            </a:r>
            <a:r>
              <a:rPr lang="en-US" altLang="ko-KR" sz="1700" dirty="0">
                <a:solidFill>
                  <a:srgbClr val="FF0000"/>
                </a:solidFill>
              </a:rPr>
              <a:t>.</a:t>
            </a:r>
            <a:endParaRPr sz="1700" dirty="0">
              <a:solidFill>
                <a:srgbClr val="FF0000"/>
              </a:solidFill>
            </a:endParaRPr>
          </a:p>
        </p:txBody>
      </p:sp>
      <p:sp>
        <p:nvSpPr>
          <p:cNvPr id="7" name="정유사에 대한 신뢰부족…">
            <a:extLst>
              <a:ext uri="{FF2B5EF4-FFF2-40B4-BE49-F238E27FC236}">
                <a16:creationId xmlns:a16="http://schemas.microsoft.com/office/drawing/2014/main" id="{C12D16E4-9EFE-3649-9D2A-90D45819DF4C}"/>
              </a:ext>
            </a:extLst>
          </p:cNvPr>
          <p:cNvSpPr txBox="1"/>
          <p:nvPr/>
        </p:nvSpPr>
        <p:spPr>
          <a:xfrm>
            <a:off x="1273387" y="6462552"/>
            <a:ext cx="10464800" cy="12469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algn="l">
              <a:defRPr sz="2500"/>
            </a:pPr>
            <a:r>
              <a:rPr lang="en-US" altLang="ko-KR" sz="1700" dirty="0"/>
              <a:t>4.</a:t>
            </a:r>
            <a:r>
              <a:rPr lang="ko-KR" altLang="en-US" sz="1700" dirty="0"/>
              <a:t> 이상이 생긴 체인 데이터에 관한 수정 권한</a:t>
            </a:r>
            <a:endParaRPr lang="en-US" altLang="ko-KR" sz="1700" dirty="0"/>
          </a:p>
          <a:p>
            <a:pPr algn="l">
              <a:defRPr sz="2500"/>
            </a:pPr>
            <a:endParaRPr sz="1700" dirty="0"/>
          </a:p>
          <a:p>
            <a:pPr algn="l" defTabSz="457200">
              <a:defRPr sz="2300" b="0">
                <a:solidFill>
                  <a:srgbClr val="3C3E40"/>
                </a:solidFill>
                <a:latin typeface="Apple SD 산돌고딕 Neo 일반체"/>
                <a:ea typeface="Apple SD 산돌고딕 Neo 일반체"/>
                <a:cs typeface="Apple SD 산돌고딕 Neo 일반체"/>
                <a:sym typeface="Apple SD 산돌고딕 Neo 일반체"/>
              </a:defRPr>
            </a:pPr>
            <a:r>
              <a:rPr lang="ko-KR" altLang="en-US" sz="1700" dirty="0"/>
              <a:t>경쟁 </a:t>
            </a:r>
            <a:r>
              <a:rPr lang="ko-KR" altLang="en-US" sz="1700" dirty="0" err="1"/>
              <a:t>정유사</a:t>
            </a:r>
            <a:r>
              <a:rPr lang="ko-KR" altLang="en-US" sz="1700" dirty="0"/>
              <a:t> 그리고 한국 석유관리원으로 검증 노드를 구성하여 데이터에 관한 권리를 분산시켜 신뢰를 높인다</a:t>
            </a:r>
            <a:r>
              <a:rPr lang="en-US" altLang="ko-KR" sz="1700" dirty="0"/>
              <a:t>.</a:t>
            </a:r>
            <a:r>
              <a:rPr lang="ko-KR" altLang="en-US" sz="1700" dirty="0"/>
              <a:t> 특정 주체가 </a:t>
            </a:r>
            <a:r>
              <a:rPr lang="ko-KR" altLang="en-US" sz="1700" dirty="0" err="1"/>
              <a:t>프라이빗</a:t>
            </a:r>
            <a:r>
              <a:rPr lang="ko-KR" altLang="en-US" sz="1700" dirty="0"/>
              <a:t> </a:t>
            </a:r>
            <a:r>
              <a:rPr lang="ko-KR" altLang="en-US" sz="1700" dirty="0" err="1"/>
              <a:t>블록체인에</a:t>
            </a:r>
            <a:r>
              <a:rPr lang="ko-KR" altLang="en-US" sz="1700" dirty="0"/>
              <a:t> 가지는 권한을 분산하여 관리한다</a:t>
            </a:r>
            <a:r>
              <a:rPr lang="en-US" altLang="ko-KR" sz="1700" dirty="0"/>
              <a:t>.</a:t>
            </a:r>
            <a:endParaRPr sz="1700" dirty="0">
              <a:solidFill>
                <a:srgbClr val="FF0000"/>
              </a:solidFill>
            </a:endParaRPr>
          </a:p>
        </p:txBody>
      </p:sp>
      <p:sp>
        <p:nvSpPr>
          <p:cNvPr id="8" name="Slide Number">
            <a:extLst>
              <a:ext uri="{FF2B5EF4-FFF2-40B4-BE49-F238E27FC236}">
                <a16:creationId xmlns:a16="http://schemas.microsoft.com/office/drawing/2014/main" id="{90F251EB-A5F3-4561-A206-C7AF7B111B8C}"/>
              </a:ext>
            </a:extLst>
          </p:cNvPr>
          <p:cNvSpPr txBox="1">
            <a:spLocks/>
          </p:cNvSpPr>
          <p:nvPr/>
        </p:nvSpPr>
        <p:spPr>
          <a:xfrm>
            <a:off x="6328884" y="9296400"/>
            <a:ext cx="340259" cy="324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Helvetica Neue Thin"/>
                <a:ea typeface="Helvetica Neue Thin"/>
                <a:cs typeface="Helvetica Neue Thin"/>
                <a:sym typeface="Helvetica Neue Thin"/>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altLang="ko-KR" smtClean="0"/>
              <a:pPr/>
              <a:t>56</a:t>
            </a:fld>
            <a:endParaRPr lang="en-US" altLang="ko-K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latin typeface="Helvetica Neue Thin"/>
                <a:ea typeface="Helvetica Neue Thin"/>
                <a:cs typeface="Helvetica Neue Thin"/>
                <a:sym typeface="Helvetica Neue Thin"/>
              </a:defRPr>
            </a:lvl1pPr>
          </a:lstStyle>
          <a:p>
            <a:fld id="{86CB4B4D-7CA3-9044-876B-883B54F8677D}" type="slidenum">
              <a:t>57</a:t>
            </a:fld>
            <a:endParaRPr/>
          </a:p>
        </p:txBody>
      </p:sp>
      <p:sp>
        <p:nvSpPr>
          <p:cNvPr id="465" name="감사합니다."/>
          <p:cNvSpPr txBox="1">
            <a:spLocks noGrp="1"/>
          </p:cNvSpPr>
          <p:nvPr>
            <p:ph type="ctrTitle"/>
          </p:nvPr>
        </p:nvSpPr>
        <p:spPr>
          <a:prstGeom prst="rect">
            <a:avLst/>
          </a:prstGeom>
        </p:spPr>
        <p:txBody>
          <a:bodyPr/>
          <a:lstStyle>
            <a:lvl1pPr>
              <a:defRPr sz="5000"/>
            </a:lvl1pPr>
          </a:lstStyle>
          <a:p>
            <a:r>
              <a:t>감사합니다.</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lide Number"/>
          <p:cNvSpPr txBox="1">
            <a:spLocks noGrp="1"/>
          </p:cNvSpPr>
          <p:nvPr>
            <p:ph type="sldNum" sz="quarter" idx="4294967295"/>
          </p:nvPr>
        </p:nvSpPr>
        <p:spPr>
          <a:xfrm>
            <a:off x="6385373" y="9296400"/>
            <a:ext cx="227280" cy="32430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latin typeface="Helvetica Neue Thin"/>
                <a:ea typeface="Helvetica Neue Thin"/>
                <a:cs typeface="Helvetica Neue Thin"/>
                <a:sym typeface="Helvetica Neue Thin"/>
              </a:defRPr>
            </a:lvl1pPr>
          </a:lstStyle>
          <a:p>
            <a:fld id="{86CB4B4D-7CA3-9044-876B-883B54F8677D}" type="slidenum">
              <a:t>6</a:t>
            </a:fld>
            <a:endParaRPr/>
          </a:p>
        </p:txBody>
      </p:sp>
      <p:pic>
        <p:nvPicPr>
          <p:cNvPr id="140" name="Image" descr="Image"/>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3130153" y="23018"/>
            <a:ext cx="7307131" cy="5362522"/>
          </a:xfrm>
          <a:prstGeom prst="rect">
            <a:avLst/>
          </a:prstGeom>
          <a:ln w="12700">
            <a:miter lim="400000"/>
          </a:ln>
        </p:spPr>
      </p:pic>
      <p:sp>
        <p:nvSpPr>
          <p:cNvPr id="141" name="품질 서비스 센터…"/>
          <p:cNvSpPr txBox="1"/>
          <p:nvPr/>
        </p:nvSpPr>
        <p:spPr>
          <a:xfrm>
            <a:off x="1270000" y="5170361"/>
            <a:ext cx="10464800" cy="4292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algn="l" defTabSz="479044">
              <a:defRPr sz="2050"/>
            </a:pPr>
            <a:r>
              <a:rPr dirty="0" err="1"/>
              <a:t>품질</a:t>
            </a:r>
            <a:r>
              <a:rPr dirty="0"/>
              <a:t> </a:t>
            </a:r>
            <a:r>
              <a:rPr dirty="0" err="1"/>
              <a:t>서비스</a:t>
            </a:r>
            <a:r>
              <a:rPr dirty="0"/>
              <a:t> </a:t>
            </a:r>
            <a:r>
              <a:rPr dirty="0" err="1"/>
              <a:t>센터</a:t>
            </a:r>
            <a:endParaRPr dirty="0"/>
          </a:p>
          <a:p>
            <a:pPr algn="l" defTabSz="479044">
              <a:defRPr sz="1886" b="0">
                <a:latin typeface="+mn-lt"/>
                <a:ea typeface="+mn-ea"/>
                <a:cs typeface="+mn-cs"/>
                <a:sym typeface="Helvetica Neue Medium"/>
              </a:defRPr>
            </a:pPr>
            <a:r>
              <a:rPr dirty="0" err="1"/>
              <a:t>석유제품</a:t>
            </a:r>
            <a:r>
              <a:rPr dirty="0"/>
              <a:t> </a:t>
            </a:r>
            <a:r>
              <a:rPr dirty="0" err="1"/>
              <a:t>기술지원</a:t>
            </a:r>
            <a:r>
              <a:rPr dirty="0"/>
              <a:t> 및 </a:t>
            </a:r>
            <a:r>
              <a:rPr dirty="0" err="1"/>
              <a:t>고객고충처리</a:t>
            </a:r>
            <a:r>
              <a:rPr dirty="0"/>
              <a:t> 등 </a:t>
            </a:r>
            <a:r>
              <a:rPr dirty="0" err="1"/>
              <a:t>석유시장</a:t>
            </a:r>
            <a:r>
              <a:rPr dirty="0"/>
              <a:t> </a:t>
            </a:r>
            <a:r>
              <a:rPr dirty="0" err="1"/>
              <a:t>품질관리</a:t>
            </a:r>
            <a:r>
              <a:rPr dirty="0"/>
              <a:t> </a:t>
            </a:r>
            <a:r>
              <a:rPr dirty="0" err="1"/>
              <a:t>서비스를</a:t>
            </a:r>
            <a:r>
              <a:rPr dirty="0"/>
              <a:t> </a:t>
            </a:r>
            <a:r>
              <a:rPr dirty="0" err="1"/>
              <a:t>현장에서</a:t>
            </a:r>
            <a:r>
              <a:rPr dirty="0"/>
              <a:t> </a:t>
            </a:r>
            <a:r>
              <a:rPr dirty="0" err="1"/>
              <a:t>신속히</a:t>
            </a:r>
            <a:r>
              <a:rPr dirty="0"/>
              <a:t> </a:t>
            </a:r>
            <a:r>
              <a:rPr dirty="0" err="1"/>
              <a:t>제공할</a:t>
            </a:r>
            <a:r>
              <a:rPr dirty="0"/>
              <a:t> 수 </a:t>
            </a:r>
            <a:r>
              <a:rPr dirty="0" err="1"/>
              <a:t>있도록</a:t>
            </a:r>
            <a:r>
              <a:rPr dirty="0"/>
              <a:t> </a:t>
            </a:r>
            <a:r>
              <a:rPr dirty="0" err="1"/>
              <a:t>전국</a:t>
            </a:r>
            <a:r>
              <a:rPr dirty="0"/>
              <a:t> 6개권역에서 </a:t>
            </a:r>
            <a:r>
              <a:rPr dirty="0" err="1"/>
              <a:t>각종</a:t>
            </a:r>
            <a:r>
              <a:rPr dirty="0"/>
              <a:t> </a:t>
            </a:r>
            <a:r>
              <a:rPr dirty="0" err="1"/>
              <a:t>지원</a:t>
            </a:r>
            <a:r>
              <a:rPr dirty="0"/>
              <a:t> </a:t>
            </a:r>
            <a:r>
              <a:rPr dirty="0" err="1"/>
              <a:t>업무를</a:t>
            </a:r>
            <a:r>
              <a:rPr dirty="0"/>
              <a:t> </a:t>
            </a:r>
            <a:r>
              <a:rPr dirty="0" err="1"/>
              <a:t>수행중</a:t>
            </a:r>
            <a:r>
              <a:rPr dirty="0"/>
              <a:t>, </a:t>
            </a:r>
            <a:r>
              <a:rPr dirty="0" err="1"/>
              <a:t>주요업무는</a:t>
            </a:r>
            <a:r>
              <a:rPr dirty="0"/>
              <a:t> </a:t>
            </a:r>
            <a:r>
              <a:rPr dirty="0" err="1"/>
              <a:t>품질고충을</a:t>
            </a:r>
            <a:r>
              <a:rPr dirty="0"/>
              <a:t> </a:t>
            </a:r>
            <a:r>
              <a:rPr dirty="0" err="1"/>
              <a:t>예방하기</a:t>
            </a:r>
            <a:r>
              <a:rPr dirty="0"/>
              <a:t> </a:t>
            </a:r>
            <a:r>
              <a:rPr dirty="0" err="1"/>
              <a:t>위한</a:t>
            </a:r>
            <a:r>
              <a:rPr dirty="0"/>
              <a:t> </a:t>
            </a:r>
            <a:r>
              <a:rPr dirty="0" err="1"/>
              <a:t>사전</a:t>
            </a:r>
            <a:r>
              <a:rPr dirty="0"/>
              <a:t> </a:t>
            </a:r>
            <a:r>
              <a:rPr dirty="0" err="1"/>
              <a:t>품질점검</a:t>
            </a:r>
            <a:r>
              <a:rPr dirty="0"/>
              <a:t> </a:t>
            </a:r>
            <a:r>
              <a:rPr dirty="0" err="1"/>
              <a:t>활동과</a:t>
            </a:r>
            <a:r>
              <a:rPr dirty="0"/>
              <a:t> </a:t>
            </a:r>
            <a:r>
              <a:rPr dirty="0" err="1"/>
              <a:t>발생된</a:t>
            </a:r>
            <a:r>
              <a:rPr dirty="0"/>
              <a:t> </a:t>
            </a:r>
            <a:r>
              <a:rPr dirty="0" err="1"/>
              <a:t>품질고충을</a:t>
            </a:r>
            <a:r>
              <a:rPr dirty="0"/>
              <a:t> </a:t>
            </a:r>
            <a:r>
              <a:rPr dirty="0" err="1"/>
              <a:t>신속히</a:t>
            </a:r>
            <a:r>
              <a:rPr dirty="0"/>
              <a:t> </a:t>
            </a:r>
            <a:r>
              <a:rPr dirty="0" err="1"/>
              <a:t>처리하기</a:t>
            </a:r>
            <a:r>
              <a:rPr dirty="0"/>
              <a:t> </a:t>
            </a:r>
            <a:r>
              <a:rPr dirty="0" err="1"/>
              <a:t>위한</a:t>
            </a:r>
            <a:r>
              <a:rPr dirty="0"/>
              <a:t> </a:t>
            </a:r>
            <a:r>
              <a:rPr dirty="0" err="1"/>
              <a:t>활동</a:t>
            </a:r>
            <a:endParaRPr dirty="0"/>
          </a:p>
          <a:p>
            <a:pPr algn="l" defTabSz="479044">
              <a:defRPr sz="2050" b="0">
                <a:latin typeface="+mn-lt"/>
                <a:ea typeface="+mn-ea"/>
                <a:cs typeface="+mn-cs"/>
                <a:sym typeface="Helvetica Neue Medium"/>
              </a:defRPr>
            </a:pPr>
            <a:endParaRPr dirty="0"/>
          </a:p>
          <a:p>
            <a:pPr algn="l" defTabSz="479044">
              <a:defRPr sz="2050"/>
            </a:pPr>
            <a:r>
              <a:rPr dirty="0" err="1"/>
              <a:t>품질</a:t>
            </a:r>
            <a:r>
              <a:rPr dirty="0"/>
              <a:t> </a:t>
            </a:r>
            <a:r>
              <a:rPr dirty="0" err="1"/>
              <a:t>고충</a:t>
            </a:r>
            <a:r>
              <a:rPr dirty="0"/>
              <a:t> </a:t>
            </a:r>
            <a:r>
              <a:rPr dirty="0" err="1"/>
              <a:t>예방활동</a:t>
            </a:r>
            <a:endParaRPr dirty="0"/>
          </a:p>
          <a:p>
            <a:pPr marL="284757" indent="-284757" algn="l" defTabSz="479044">
              <a:buSzPct val="145000"/>
              <a:buChar char="*"/>
              <a:defRPr sz="1886" b="0">
                <a:latin typeface="+mn-lt"/>
                <a:ea typeface="+mn-ea"/>
                <a:cs typeface="+mn-cs"/>
                <a:sym typeface="Helvetica Neue Medium"/>
              </a:defRPr>
            </a:pPr>
            <a:r>
              <a:rPr dirty="0" err="1"/>
              <a:t>주유소</a:t>
            </a:r>
            <a:r>
              <a:rPr dirty="0"/>
              <a:t> </a:t>
            </a:r>
            <a:r>
              <a:rPr dirty="0" err="1"/>
              <a:t>품질</a:t>
            </a:r>
            <a:r>
              <a:rPr dirty="0"/>
              <a:t> Monitoring </a:t>
            </a:r>
            <a:r>
              <a:rPr dirty="0" err="1"/>
              <a:t>활동</a:t>
            </a:r>
            <a:r>
              <a:rPr dirty="0"/>
              <a:t> (</a:t>
            </a:r>
            <a:r>
              <a:rPr dirty="0" err="1"/>
              <a:t>유사석유제품</a:t>
            </a:r>
            <a:r>
              <a:rPr dirty="0"/>
              <a:t> </a:t>
            </a:r>
            <a:r>
              <a:rPr dirty="0" err="1"/>
              <a:t>유통</a:t>
            </a:r>
            <a:r>
              <a:rPr dirty="0"/>
              <a:t> </a:t>
            </a:r>
            <a:r>
              <a:rPr dirty="0" err="1"/>
              <a:t>방지</a:t>
            </a:r>
            <a:r>
              <a:rPr dirty="0"/>
              <a:t>, </a:t>
            </a:r>
            <a:r>
              <a:rPr dirty="0" err="1"/>
              <a:t>혼유</a:t>
            </a:r>
            <a:r>
              <a:rPr dirty="0"/>
              <a:t> </a:t>
            </a:r>
            <a:r>
              <a:rPr dirty="0" err="1"/>
              <a:t>예방</a:t>
            </a:r>
            <a:r>
              <a:rPr dirty="0"/>
              <a:t> 및 </a:t>
            </a:r>
            <a:r>
              <a:rPr dirty="0" err="1"/>
              <a:t>수분오염</a:t>
            </a:r>
            <a:r>
              <a:rPr dirty="0"/>
              <a:t> </a:t>
            </a:r>
            <a:r>
              <a:rPr dirty="0" err="1"/>
              <a:t>방지</a:t>
            </a:r>
            <a:r>
              <a:rPr dirty="0"/>
              <a:t> 등)</a:t>
            </a:r>
          </a:p>
          <a:p>
            <a:pPr marL="284757" indent="-284757" algn="l" defTabSz="479044">
              <a:buSzPct val="145000"/>
              <a:buChar char="*"/>
              <a:defRPr sz="1886" b="0">
                <a:latin typeface="+mn-lt"/>
                <a:ea typeface="+mn-ea"/>
                <a:cs typeface="+mn-cs"/>
                <a:sym typeface="Helvetica Neue Medium"/>
              </a:defRPr>
            </a:pPr>
            <a:r>
              <a:rPr dirty="0" err="1"/>
              <a:t>송유관</a:t>
            </a:r>
            <a:r>
              <a:rPr dirty="0"/>
              <a:t> </a:t>
            </a:r>
            <a:r>
              <a:rPr dirty="0" err="1"/>
              <a:t>수하</a:t>
            </a:r>
            <a:r>
              <a:rPr dirty="0"/>
              <a:t> </a:t>
            </a:r>
            <a:r>
              <a:rPr dirty="0" err="1"/>
              <a:t>제품을</a:t>
            </a:r>
            <a:r>
              <a:rPr dirty="0"/>
              <a:t> </a:t>
            </a:r>
            <a:r>
              <a:rPr dirty="0" err="1"/>
              <a:t>포함하여</a:t>
            </a:r>
            <a:r>
              <a:rPr dirty="0"/>
              <a:t> </a:t>
            </a:r>
            <a:r>
              <a:rPr dirty="0" err="1"/>
              <a:t>물류센터</a:t>
            </a:r>
            <a:r>
              <a:rPr dirty="0"/>
              <a:t> </a:t>
            </a:r>
            <a:r>
              <a:rPr dirty="0" err="1"/>
              <a:t>입고</a:t>
            </a:r>
            <a:r>
              <a:rPr dirty="0"/>
              <a:t> 및 </a:t>
            </a:r>
            <a:r>
              <a:rPr dirty="0" err="1"/>
              <a:t>출하</a:t>
            </a:r>
            <a:r>
              <a:rPr dirty="0"/>
              <a:t> </a:t>
            </a:r>
            <a:r>
              <a:rPr dirty="0" err="1"/>
              <a:t>제품</a:t>
            </a:r>
            <a:r>
              <a:rPr dirty="0"/>
              <a:t> </a:t>
            </a:r>
            <a:r>
              <a:rPr dirty="0" err="1"/>
              <a:t>검사</a:t>
            </a:r>
            <a:endParaRPr dirty="0"/>
          </a:p>
          <a:p>
            <a:pPr marL="284757" indent="-284757" algn="l" defTabSz="479044">
              <a:buSzPct val="145000"/>
              <a:buChar char="*"/>
              <a:defRPr sz="1886" b="0">
                <a:latin typeface="+mn-lt"/>
                <a:ea typeface="+mn-ea"/>
                <a:cs typeface="+mn-cs"/>
                <a:sym typeface="Helvetica Neue Medium"/>
              </a:defRPr>
            </a:pPr>
            <a:r>
              <a:rPr dirty="0" err="1"/>
              <a:t>수요처별</a:t>
            </a:r>
            <a:r>
              <a:rPr dirty="0"/>
              <a:t> </a:t>
            </a:r>
            <a:r>
              <a:rPr dirty="0" err="1"/>
              <a:t>사전</a:t>
            </a:r>
            <a:r>
              <a:rPr dirty="0"/>
              <a:t> </a:t>
            </a:r>
            <a:r>
              <a:rPr dirty="0" err="1"/>
              <a:t>기술지원</a:t>
            </a:r>
            <a:r>
              <a:rPr dirty="0"/>
              <a:t> 및 </a:t>
            </a:r>
            <a:r>
              <a:rPr dirty="0" err="1"/>
              <a:t>기술지원</a:t>
            </a:r>
            <a:r>
              <a:rPr dirty="0"/>
              <a:t> </a:t>
            </a:r>
            <a:r>
              <a:rPr dirty="0" err="1"/>
              <a:t>결과</a:t>
            </a:r>
            <a:r>
              <a:rPr dirty="0"/>
              <a:t> D/</a:t>
            </a:r>
            <a:r>
              <a:rPr dirty="0" err="1"/>
              <a:t>B구축을</a:t>
            </a:r>
            <a:r>
              <a:rPr dirty="0"/>
              <a:t> </a:t>
            </a:r>
            <a:r>
              <a:rPr dirty="0" err="1"/>
              <a:t>통한</a:t>
            </a:r>
            <a:r>
              <a:rPr dirty="0"/>
              <a:t> </a:t>
            </a:r>
            <a:r>
              <a:rPr dirty="0" err="1"/>
              <a:t>철저한</a:t>
            </a:r>
            <a:r>
              <a:rPr dirty="0"/>
              <a:t> </a:t>
            </a:r>
            <a:r>
              <a:rPr dirty="0" err="1"/>
              <a:t>사후</a:t>
            </a:r>
            <a:r>
              <a:rPr dirty="0"/>
              <a:t> </a:t>
            </a:r>
            <a:r>
              <a:rPr dirty="0" err="1"/>
              <a:t>관리로</a:t>
            </a:r>
            <a:r>
              <a:rPr dirty="0"/>
              <a:t> </a:t>
            </a:r>
            <a:r>
              <a:rPr dirty="0" err="1"/>
              <a:t>품질관련</a:t>
            </a:r>
            <a:r>
              <a:rPr dirty="0"/>
              <a:t> </a:t>
            </a:r>
            <a:r>
              <a:rPr dirty="0" err="1"/>
              <a:t>사고</a:t>
            </a:r>
            <a:r>
              <a:rPr dirty="0"/>
              <a:t> </a:t>
            </a:r>
            <a:r>
              <a:rPr dirty="0" err="1"/>
              <a:t>재발방지</a:t>
            </a:r>
            <a:r>
              <a:rPr dirty="0"/>
              <a:t> </a:t>
            </a:r>
            <a:r>
              <a:rPr dirty="0" err="1"/>
              <a:t>유도</a:t>
            </a:r>
            <a:endParaRPr dirty="0"/>
          </a:p>
          <a:p>
            <a:pPr marL="284757" indent="-284757" algn="l" defTabSz="479044">
              <a:buSzPct val="145000"/>
              <a:buChar char="*"/>
              <a:defRPr sz="1886" b="0">
                <a:latin typeface="+mn-lt"/>
                <a:ea typeface="+mn-ea"/>
                <a:cs typeface="+mn-cs"/>
                <a:sym typeface="Helvetica Neue Medium"/>
              </a:defRPr>
            </a:pPr>
            <a:r>
              <a:rPr dirty="0" err="1"/>
              <a:t>판매원</a:t>
            </a:r>
            <a:r>
              <a:rPr dirty="0"/>
              <a:t> </a:t>
            </a:r>
            <a:r>
              <a:rPr dirty="0" err="1"/>
              <a:t>제품지식</a:t>
            </a:r>
            <a:r>
              <a:rPr dirty="0"/>
              <a:t> </a:t>
            </a:r>
            <a:r>
              <a:rPr dirty="0" err="1"/>
              <a:t>교육</a:t>
            </a:r>
            <a:endParaRPr dirty="0"/>
          </a:p>
          <a:p>
            <a:pPr algn="l" defTabSz="479044">
              <a:defRPr sz="1886" b="0">
                <a:latin typeface="+mn-lt"/>
                <a:ea typeface="+mn-ea"/>
                <a:cs typeface="+mn-cs"/>
                <a:sym typeface="Helvetica Neue Medium"/>
              </a:defRPr>
            </a:pPr>
            <a:endParaRPr dirty="0"/>
          </a:p>
          <a:p>
            <a:pPr algn="l" defTabSz="479044">
              <a:defRPr sz="2050"/>
            </a:pPr>
            <a:r>
              <a:rPr dirty="0" err="1"/>
              <a:t>품질</a:t>
            </a:r>
            <a:r>
              <a:rPr dirty="0"/>
              <a:t> </a:t>
            </a:r>
            <a:r>
              <a:rPr dirty="0" err="1"/>
              <a:t>고충</a:t>
            </a:r>
            <a:r>
              <a:rPr dirty="0"/>
              <a:t> </a:t>
            </a:r>
            <a:r>
              <a:rPr dirty="0" err="1"/>
              <a:t>처리활동</a:t>
            </a:r>
            <a:endParaRPr dirty="0"/>
          </a:p>
          <a:p>
            <a:pPr algn="l" defTabSz="479044">
              <a:defRPr sz="1886" b="0">
                <a:latin typeface="+mn-lt"/>
                <a:ea typeface="+mn-ea"/>
                <a:cs typeface="+mn-cs"/>
                <a:sym typeface="Helvetica Neue Medium"/>
              </a:defRPr>
            </a:pPr>
            <a:r>
              <a:rPr dirty="0"/>
              <a:t>* </a:t>
            </a:r>
            <a:r>
              <a:rPr dirty="0" err="1"/>
              <a:t>당사</a:t>
            </a:r>
            <a:r>
              <a:rPr dirty="0"/>
              <a:t> </a:t>
            </a:r>
            <a:r>
              <a:rPr dirty="0" err="1"/>
              <a:t>제품에</a:t>
            </a:r>
            <a:r>
              <a:rPr dirty="0"/>
              <a:t> </a:t>
            </a:r>
            <a:r>
              <a:rPr dirty="0" err="1"/>
              <a:t>대한</a:t>
            </a:r>
            <a:r>
              <a:rPr dirty="0"/>
              <a:t> </a:t>
            </a:r>
            <a:r>
              <a:rPr dirty="0" err="1"/>
              <a:t>품질고충</a:t>
            </a:r>
            <a:r>
              <a:rPr dirty="0"/>
              <a:t> </a:t>
            </a:r>
            <a:r>
              <a:rPr dirty="0" err="1"/>
              <a:t>발생</a:t>
            </a:r>
            <a:r>
              <a:rPr dirty="0"/>
              <a:t> 시 </a:t>
            </a:r>
            <a:r>
              <a:rPr dirty="0" err="1"/>
              <a:t>품질</a:t>
            </a:r>
            <a:endParaRPr dirty="0"/>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lide Number"/>
          <p:cNvSpPr txBox="1">
            <a:spLocks noGrp="1"/>
          </p:cNvSpPr>
          <p:nvPr>
            <p:ph type="sldNum" sz="quarter" idx="4294967295"/>
          </p:nvPr>
        </p:nvSpPr>
        <p:spPr>
          <a:xfrm>
            <a:off x="6385373" y="9296400"/>
            <a:ext cx="227280" cy="32430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latin typeface="Helvetica Neue Thin"/>
                <a:ea typeface="Helvetica Neue Thin"/>
                <a:cs typeface="Helvetica Neue Thin"/>
                <a:sym typeface="Helvetica Neue Thin"/>
              </a:defRPr>
            </a:lvl1pPr>
          </a:lstStyle>
          <a:p>
            <a:fld id="{86CB4B4D-7CA3-9044-876B-883B54F8677D}" type="slidenum">
              <a:t>7</a:t>
            </a:fld>
            <a:endParaRPr/>
          </a:p>
        </p:txBody>
      </p:sp>
      <p:sp>
        <p:nvSpPr>
          <p:cNvPr id="144" name="석유제품 품질관리 과정…"/>
          <p:cNvSpPr txBox="1"/>
          <p:nvPr/>
        </p:nvSpPr>
        <p:spPr>
          <a:xfrm>
            <a:off x="1270000" y="4076078"/>
            <a:ext cx="10464800" cy="48335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algn="l" defTabSz="502412">
              <a:defRPr sz="2150"/>
            </a:pPr>
            <a:r>
              <a:t>석유제품 품질관리 과정</a:t>
            </a:r>
          </a:p>
          <a:p>
            <a:pPr algn="l" defTabSz="502412">
              <a:defRPr sz="1978" b="0">
                <a:latin typeface="+mn-lt"/>
                <a:ea typeface="+mn-ea"/>
                <a:cs typeface="+mn-cs"/>
                <a:sym typeface="Helvetica Neue Medium"/>
              </a:defRPr>
            </a:pPr>
            <a:r>
              <a:t>원유 구매단계, 제품 생산단계, 제품 유통단계에서 모두 진행된다. 구매단계에서는 원유마다 다른 특성을 분석하여 석유제품 가이드라인을 만들고, 생산단계에서는 지속적인 모니터링과 품질관리 항목을 점검하여 법적 규격을 충족시킨다. 최종적으로 규격을 통과한 제품만이 공장에서 전국 물류센터로 이동하여 최종 소비자로 보내진다. 제품 수송 시 발생할 수 있는 품질저하 및 석유 혼합 사고를 막기 위해 유통단계에서도 철저한 품질관리가 이루어진다.</a:t>
            </a:r>
          </a:p>
          <a:p>
            <a:pPr algn="l" defTabSz="502412">
              <a:defRPr sz="2150" b="0">
                <a:latin typeface="+mn-lt"/>
                <a:ea typeface="+mn-ea"/>
                <a:cs typeface="+mn-cs"/>
                <a:sym typeface="Helvetica Neue Medium"/>
              </a:defRPr>
            </a:pPr>
            <a:endParaRPr/>
          </a:p>
          <a:p>
            <a:pPr algn="l" defTabSz="502412">
              <a:defRPr sz="2150"/>
            </a:pPr>
            <a:r>
              <a:t>주유소 품질관리</a:t>
            </a:r>
          </a:p>
          <a:p>
            <a:pPr marL="298648" indent="-298648" algn="l" defTabSz="502412">
              <a:buSzPct val="145000"/>
              <a:buChar char="*"/>
              <a:defRPr sz="1978" b="0">
                <a:latin typeface="+mn-lt"/>
                <a:ea typeface="+mn-ea"/>
                <a:cs typeface="+mn-cs"/>
                <a:sym typeface="Helvetica Neue Medium"/>
              </a:defRPr>
            </a:pPr>
            <a:r>
              <a:t>주유소 수시 점검</a:t>
            </a:r>
          </a:p>
          <a:p>
            <a:pPr marL="298648" indent="-298648" algn="l" defTabSz="502412">
              <a:buSzPct val="145000"/>
              <a:buChar char="*"/>
              <a:defRPr sz="1978" b="0">
                <a:latin typeface="+mn-lt"/>
                <a:ea typeface="+mn-ea"/>
                <a:cs typeface="+mn-cs"/>
                <a:sym typeface="Helvetica Neue Medium"/>
              </a:defRPr>
            </a:pPr>
            <a:r>
              <a:t>식별제를 첨가해 불법석유 유통 방지</a:t>
            </a:r>
          </a:p>
          <a:p>
            <a:pPr marL="298648" indent="-298648" algn="l" defTabSz="502412">
              <a:buSzPct val="145000"/>
              <a:buChar char="*"/>
              <a:defRPr sz="1978" b="0">
                <a:latin typeface="+mn-lt"/>
                <a:ea typeface="+mn-ea"/>
                <a:cs typeface="+mn-cs"/>
                <a:sym typeface="Helvetica Neue Medium"/>
              </a:defRPr>
            </a:pPr>
            <a:r>
              <a:t>휘발유 증기압, 경유 유동점 등 계절에 따라 규격이 변동될 때 법규 위반여부 확인</a:t>
            </a:r>
          </a:p>
          <a:p>
            <a:pPr marL="298648" indent="-298648" algn="l" defTabSz="502412">
              <a:buSzPct val="145000"/>
              <a:buChar char="*"/>
              <a:defRPr sz="1978" b="0">
                <a:latin typeface="+mn-lt"/>
                <a:ea typeface="+mn-ea"/>
                <a:cs typeface="+mn-cs"/>
                <a:sym typeface="Helvetica Neue Medium"/>
              </a:defRPr>
            </a:pPr>
            <a:r>
              <a:t>품질 고충 발생시 주유소와 차량연료 분석을 통해 정확한 원인을 파악후 신속 대응</a:t>
            </a:r>
          </a:p>
          <a:p>
            <a:pPr algn="l" defTabSz="502412">
              <a:defRPr sz="1978" b="0">
                <a:latin typeface="+mn-lt"/>
                <a:ea typeface="+mn-ea"/>
                <a:cs typeface="+mn-cs"/>
                <a:sym typeface="Helvetica Neue Medium"/>
              </a:defRPr>
            </a:pPr>
            <a:endParaRPr/>
          </a:p>
          <a:p>
            <a:pPr algn="l" defTabSz="502412">
              <a:defRPr sz="2150"/>
            </a:pPr>
            <a:r>
              <a:t>환경품질등급제</a:t>
            </a:r>
          </a:p>
        </p:txBody>
      </p:sp>
      <p:pic>
        <p:nvPicPr>
          <p:cNvPr id="145" name="Image" descr="Imag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50950" y="1593850"/>
            <a:ext cx="10502900" cy="2095500"/>
          </a:xfrm>
          <a:prstGeom prst="rect">
            <a:avLst/>
          </a:prstGeom>
          <a:ln w="12700">
            <a:miter lim="400000"/>
          </a:ln>
        </p:spPr>
      </p:pic>
      <p:sp>
        <p:nvSpPr>
          <p:cNvPr id="146" name="석유제품 품질 규격"/>
          <p:cNvSpPr txBox="1"/>
          <p:nvPr/>
        </p:nvSpPr>
        <p:spPr>
          <a:xfrm>
            <a:off x="1270000" y="990772"/>
            <a:ext cx="10464800" cy="9565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defRPr sz="2500"/>
            </a:lvl1pPr>
          </a:lstStyle>
          <a:p>
            <a:r>
              <a:t>석유제품 품질 규격</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lide Number"/>
          <p:cNvSpPr txBox="1">
            <a:spLocks noGrp="1"/>
          </p:cNvSpPr>
          <p:nvPr>
            <p:ph type="sldNum" sz="quarter" idx="4294967295"/>
          </p:nvPr>
        </p:nvSpPr>
        <p:spPr>
          <a:xfrm>
            <a:off x="6385373" y="9296400"/>
            <a:ext cx="227280" cy="32430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latin typeface="Helvetica Neue Thin"/>
                <a:ea typeface="Helvetica Neue Thin"/>
                <a:cs typeface="Helvetica Neue Thin"/>
                <a:sym typeface="Helvetica Neue Thin"/>
              </a:defRPr>
            </a:lvl1pPr>
          </a:lstStyle>
          <a:p>
            <a:fld id="{86CB4B4D-7CA3-9044-876B-883B54F8677D}" type="slidenum">
              <a:t>8</a:t>
            </a:fld>
            <a:endParaRPr/>
          </a:p>
        </p:txBody>
      </p:sp>
      <p:sp>
        <p:nvSpPr>
          <p:cNvPr id="149" name="주유소에 기름이 공급되기까지의 검증 프로세스는 충분…"/>
          <p:cNvSpPr txBox="1"/>
          <p:nvPr/>
        </p:nvSpPr>
        <p:spPr>
          <a:xfrm>
            <a:off x="1270000" y="2641871"/>
            <a:ext cx="10464800" cy="44698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a:defRPr sz="3000"/>
            </a:pPr>
            <a:r>
              <a:rPr dirty="0" err="1"/>
              <a:t>주유소에</a:t>
            </a:r>
            <a:r>
              <a:rPr dirty="0"/>
              <a:t> </a:t>
            </a:r>
            <a:r>
              <a:rPr dirty="0" err="1"/>
              <a:t>기름이</a:t>
            </a:r>
            <a:r>
              <a:rPr dirty="0"/>
              <a:t> </a:t>
            </a:r>
            <a:r>
              <a:rPr dirty="0" err="1"/>
              <a:t>공급되기까지의</a:t>
            </a:r>
            <a:r>
              <a:rPr dirty="0"/>
              <a:t> </a:t>
            </a:r>
            <a:r>
              <a:rPr dirty="0" err="1"/>
              <a:t>검증</a:t>
            </a:r>
            <a:r>
              <a:rPr dirty="0"/>
              <a:t> </a:t>
            </a:r>
            <a:r>
              <a:rPr dirty="0" err="1"/>
              <a:t>프로세스는</a:t>
            </a:r>
            <a:r>
              <a:rPr dirty="0"/>
              <a:t> </a:t>
            </a:r>
            <a:r>
              <a:rPr dirty="0" err="1"/>
              <a:t>충분</a:t>
            </a:r>
            <a:endParaRPr dirty="0"/>
          </a:p>
          <a:p>
            <a:pPr>
              <a:defRPr sz="3000" b="0">
                <a:latin typeface="+mn-lt"/>
                <a:ea typeface="+mn-ea"/>
                <a:cs typeface="+mn-cs"/>
                <a:sym typeface="Helvetica Neue Medium"/>
              </a:defRPr>
            </a:pPr>
            <a:endParaRPr dirty="0"/>
          </a:p>
          <a:p>
            <a:pPr>
              <a:defRPr sz="3000"/>
            </a:pPr>
            <a:r>
              <a:rPr dirty="0" err="1"/>
              <a:t>주유소에</a:t>
            </a:r>
            <a:r>
              <a:rPr dirty="0"/>
              <a:t> </a:t>
            </a:r>
            <a:r>
              <a:rPr dirty="0" err="1"/>
              <a:t>기름이</a:t>
            </a:r>
            <a:r>
              <a:rPr dirty="0"/>
              <a:t> </a:t>
            </a:r>
            <a:r>
              <a:rPr dirty="0" err="1">
                <a:solidFill>
                  <a:schemeClr val="accent5">
                    <a:hueOff val="-82419"/>
                    <a:satOff val="-9513"/>
                    <a:lumOff val="-16343"/>
                  </a:schemeClr>
                </a:solidFill>
              </a:rPr>
              <a:t>공급되고</a:t>
            </a:r>
            <a:r>
              <a:rPr dirty="0">
                <a:solidFill>
                  <a:schemeClr val="accent5">
                    <a:hueOff val="-82419"/>
                    <a:satOff val="-9513"/>
                    <a:lumOff val="-16343"/>
                  </a:schemeClr>
                </a:solidFill>
              </a:rPr>
              <a:t> </a:t>
            </a:r>
            <a:r>
              <a:rPr dirty="0" err="1">
                <a:solidFill>
                  <a:schemeClr val="accent5">
                    <a:hueOff val="-82419"/>
                    <a:satOff val="-9513"/>
                    <a:lumOff val="-16343"/>
                  </a:schemeClr>
                </a:solidFill>
              </a:rPr>
              <a:t>난</a:t>
            </a:r>
            <a:r>
              <a:rPr dirty="0">
                <a:solidFill>
                  <a:schemeClr val="accent5">
                    <a:hueOff val="-82419"/>
                    <a:satOff val="-9513"/>
                    <a:lumOff val="-16343"/>
                  </a:schemeClr>
                </a:solidFill>
              </a:rPr>
              <a:t> </a:t>
            </a:r>
            <a:r>
              <a:rPr dirty="0" err="1">
                <a:solidFill>
                  <a:schemeClr val="accent5">
                    <a:hueOff val="-82419"/>
                    <a:satOff val="-9513"/>
                    <a:lumOff val="-16343"/>
                  </a:schemeClr>
                </a:solidFill>
              </a:rPr>
              <a:t>후의</a:t>
            </a:r>
            <a:r>
              <a:rPr dirty="0">
                <a:solidFill>
                  <a:schemeClr val="accent5">
                    <a:hueOff val="-82419"/>
                    <a:satOff val="-9513"/>
                    <a:lumOff val="-16343"/>
                  </a:schemeClr>
                </a:solidFill>
              </a:rPr>
              <a:t> </a:t>
            </a:r>
            <a:r>
              <a:rPr dirty="0" err="1">
                <a:solidFill>
                  <a:schemeClr val="accent5">
                    <a:hueOff val="-82419"/>
                    <a:satOff val="-9513"/>
                    <a:lumOff val="-16343"/>
                  </a:schemeClr>
                </a:solidFill>
              </a:rPr>
              <a:t>검증</a:t>
            </a:r>
            <a:r>
              <a:rPr dirty="0">
                <a:solidFill>
                  <a:schemeClr val="accent5">
                    <a:hueOff val="-82419"/>
                    <a:satOff val="-9513"/>
                    <a:lumOff val="-16343"/>
                  </a:schemeClr>
                </a:solidFill>
              </a:rPr>
              <a:t> </a:t>
            </a:r>
            <a:r>
              <a:rPr dirty="0" err="1">
                <a:solidFill>
                  <a:schemeClr val="accent5">
                    <a:hueOff val="-82419"/>
                    <a:satOff val="-9513"/>
                    <a:lumOff val="-16343"/>
                  </a:schemeClr>
                </a:solidFill>
              </a:rPr>
              <a:t>프로세스는</a:t>
            </a:r>
            <a:r>
              <a:rPr dirty="0">
                <a:solidFill>
                  <a:schemeClr val="accent5">
                    <a:hueOff val="-82419"/>
                    <a:satOff val="-9513"/>
                    <a:lumOff val="-16343"/>
                  </a:schemeClr>
                </a:solidFill>
              </a:rPr>
              <a:t> </a:t>
            </a:r>
            <a:r>
              <a:rPr dirty="0" err="1">
                <a:solidFill>
                  <a:schemeClr val="accent5">
                    <a:hueOff val="-82419"/>
                    <a:satOff val="-9513"/>
                    <a:lumOff val="-16343"/>
                  </a:schemeClr>
                </a:solidFill>
              </a:rPr>
              <a:t>미흡</a:t>
            </a:r>
            <a:endParaRPr dirty="0">
              <a:solidFill>
                <a:schemeClr val="accent5">
                  <a:hueOff val="-82419"/>
                  <a:satOff val="-9513"/>
                  <a:lumOff val="-16343"/>
                </a:schemeClr>
              </a:solidFill>
            </a:endParaRPr>
          </a:p>
          <a:p>
            <a:pPr>
              <a:defRPr sz="3000"/>
            </a:pPr>
            <a:endParaRPr dirty="0">
              <a:solidFill>
                <a:schemeClr val="accent5">
                  <a:hueOff val="-82419"/>
                  <a:satOff val="-9513"/>
                  <a:lumOff val="-16343"/>
                </a:schemeClr>
              </a:solidFill>
            </a:endParaRPr>
          </a:p>
          <a:p>
            <a:pPr>
              <a:defRPr sz="3000"/>
            </a:pPr>
            <a:r>
              <a:rPr dirty="0" err="1"/>
              <a:t>또한</a:t>
            </a:r>
            <a:r>
              <a:rPr dirty="0"/>
              <a:t> </a:t>
            </a:r>
            <a:r>
              <a:rPr dirty="0" err="1"/>
              <a:t>품질고충이</a:t>
            </a:r>
            <a:r>
              <a:rPr dirty="0"/>
              <a:t> </a:t>
            </a:r>
            <a:r>
              <a:rPr dirty="0" err="1"/>
              <a:t>일어났을</a:t>
            </a:r>
            <a:r>
              <a:rPr dirty="0"/>
              <a:t> </a:t>
            </a:r>
            <a:r>
              <a:rPr dirty="0" err="1"/>
              <a:t>때는</a:t>
            </a:r>
            <a:r>
              <a:rPr dirty="0"/>
              <a:t> </a:t>
            </a:r>
            <a:r>
              <a:rPr dirty="0" err="1"/>
              <a:t>이미</a:t>
            </a:r>
            <a:r>
              <a:rPr dirty="0"/>
              <a:t> </a:t>
            </a:r>
            <a:r>
              <a:rPr dirty="0" err="1"/>
              <a:t>피해를</a:t>
            </a:r>
            <a:r>
              <a:rPr dirty="0"/>
              <a:t> </a:t>
            </a:r>
            <a:r>
              <a:rPr dirty="0" err="1"/>
              <a:t>본</a:t>
            </a:r>
            <a:r>
              <a:rPr dirty="0"/>
              <a:t> </a:t>
            </a:r>
            <a:r>
              <a:rPr dirty="0" err="1"/>
              <a:t>이후임</a:t>
            </a:r>
            <a:r>
              <a:rPr dirty="0"/>
              <a:t>.</a:t>
            </a:r>
            <a:endParaRPr dirty="0">
              <a:solidFill>
                <a:schemeClr val="accent5">
                  <a:hueOff val="-82419"/>
                  <a:satOff val="-9513"/>
                  <a:lumOff val="-16343"/>
                </a:schemeClr>
              </a:solidFill>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lide Number"/>
          <p:cNvSpPr txBox="1">
            <a:spLocks noGrp="1"/>
          </p:cNvSpPr>
          <p:nvPr>
            <p:ph type="sldNum" sz="quarter" idx="4294967295"/>
          </p:nvPr>
        </p:nvSpPr>
        <p:spPr>
          <a:xfrm>
            <a:off x="6385373" y="9296400"/>
            <a:ext cx="227280" cy="32430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latin typeface="Helvetica Neue Thin"/>
                <a:ea typeface="Helvetica Neue Thin"/>
                <a:cs typeface="Helvetica Neue Thin"/>
                <a:sym typeface="Helvetica Neue Thin"/>
              </a:defRPr>
            </a:lvl1pPr>
          </a:lstStyle>
          <a:p>
            <a:fld id="{86CB4B4D-7CA3-9044-876B-883B54F8677D}" type="slidenum">
              <a:t>9</a:t>
            </a:fld>
            <a:endParaRPr/>
          </a:p>
        </p:txBody>
      </p:sp>
      <p:sp>
        <p:nvSpPr>
          <p:cNvPr id="152" name="WHY BLOCKCHAIN"/>
          <p:cNvSpPr txBox="1"/>
          <p:nvPr/>
        </p:nvSpPr>
        <p:spPr>
          <a:xfrm>
            <a:off x="1270000" y="1468653"/>
            <a:ext cx="10464800" cy="10382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4000" b="0">
                <a:latin typeface="+mn-lt"/>
                <a:ea typeface="+mn-ea"/>
                <a:cs typeface="+mn-cs"/>
                <a:sym typeface="Helvetica Neue Medium"/>
              </a:defRPr>
            </a:lvl1pPr>
          </a:lstStyle>
          <a:p>
            <a:r>
              <a:rPr dirty="0"/>
              <a:t>WHY BLOCKCHAIN</a:t>
            </a:r>
            <a:r>
              <a:rPr lang="en-US" altLang="ko-KR" dirty="0"/>
              <a:t>?</a:t>
            </a:r>
            <a:endParaRPr dirty="0"/>
          </a:p>
        </p:txBody>
      </p:sp>
      <p:sp>
        <p:nvSpPr>
          <p:cNvPr id="153" name="정유사에 대한 신뢰부족…"/>
          <p:cNvSpPr txBox="1"/>
          <p:nvPr/>
        </p:nvSpPr>
        <p:spPr>
          <a:xfrm>
            <a:off x="1270000" y="6342969"/>
            <a:ext cx="10464800" cy="1882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algn="l">
              <a:lnSpc>
                <a:spcPct val="120000"/>
              </a:lnSpc>
              <a:defRPr sz="2500"/>
            </a:pPr>
            <a:r>
              <a:rPr sz="1800" dirty="0" err="1"/>
              <a:t>정유사에</a:t>
            </a:r>
            <a:r>
              <a:rPr sz="1800" dirty="0"/>
              <a:t> </a:t>
            </a:r>
            <a:r>
              <a:rPr sz="1800" dirty="0" err="1"/>
              <a:t>대한</a:t>
            </a:r>
            <a:r>
              <a:rPr sz="1800" dirty="0"/>
              <a:t> </a:t>
            </a:r>
            <a:r>
              <a:rPr sz="1800" dirty="0" err="1"/>
              <a:t>신뢰부족</a:t>
            </a:r>
            <a:br>
              <a:rPr lang="en-US" sz="1800" dirty="0"/>
            </a:br>
            <a:endParaRPr sz="1800" dirty="0"/>
          </a:p>
          <a:p>
            <a:pPr algn="l" defTabSz="457200">
              <a:lnSpc>
                <a:spcPct val="120000"/>
              </a:lnSpc>
              <a:defRPr sz="2300" b="0">
                <a:solidFill>
                  <a:srgbClr val="3C3E40"/>
                </a:solidFill>
                <a:latin typeface="Apple SD 산돌고딕 Neo 일반체"/>
                <a:ea typeface="Apple SD 산돌고딕 Neo 일반체"/>
                <a:cs typeface="Apple SD 산돌고딕 Neo 일반체"/>
                <a:sym typeface="Apple SD 산돌고딕 Neo 일반체"/>
              </a:defRPr>
            </a:pPr>
            <a:r>
              <a:rPr sz="1600" dirty="0" err="1"/>
              <a:t>식별이</a:t>
            </a:r>
            <a:r>
              <a:rPr sz="1600" dirty="0"/>
              <a:t> </a:t>
            </a:r>
            <a:r>
              <a:rPr sz="1600" dirty="0" err="1"/>
              <a:t>어려운</a:t>
            </a:r>
            <a:r>
              <a:rPr sz="1600" dirty="0"/>
              <a:t> </a:t>
            </a:r>
            <a:r>
              <a:rPr sz="1600" dirty="0" err="1"/>
              <a:t>가짜</a:t>
            </a:r>
            <a:r>
              <a:rPr sz="1600" dirty="0"/>
              <a:t> </a:t>
            </a:r>
            <a:r>
              <a:rPr sz="1600" dirty="0" err="1"/>
              <a:t>경유가</a:t>
            </a:r>
            <a:r>
              <a:rPr sz="1600" dirty="0"/>
              <a:t> </a:t>
            </a:r>
            <a:r>
              <a:rPr sz="1600" dirty="0" err="1"/>
              <a:t>대규모로</a:t>
            </a:r>
            <a:r>
              <a:rPr sz="1600" dirty="0"/>
              <a:t> </a:t>
            </a:r>
            <a:r>
              <a:rPr sz="1600" dirty="0" err="1"/>
              <a:t>만들어져</a:t>
            </a:r>
            <a:r>
              <a:rPr sz="1600" dirty="0"/>
              <a:t> </a:t>
            </a:r>
            <a:r>
              <a:rPr sz="1600" dirty="0" err="1"/>
              <a:t>공급이</a:t>
            </a:r>
            <a:r>
              <a:rPr sz="1600" dirty="0"/>
              <a:t> </a:t>
            </a:r>
            <a:r>
              <a:rPr sz="1600" dirty="0" err="1"/>
              <a:t>가능했던</a:t>
            </a:r>
            <a:r>
              <a:rPr sz="1600" dirty="0"/>
              <a:t> </a:t>
            </a:r>
            <a:r>
              <a:rPr sz="1600" dirty="0" err="1"/>
              <a:t>것은</a:t>
            </a:r>
            <a:r>
              <a:rPr sz="1600" dirty="0"/>
              <a:t> </a:t>
            </a:r>
            <a:r>
              <a:rPr sz="1600" dirty="0" err="1"/>
              <a:t>가짜경유</a:t>
            </a:r>
            <a:r>
              <a:rPr sz="1600" dirty="0"/>
              <a:t> </a:t>
            </a:r>
            <a:r>
              <a:rPr sz="1600" dirty="0" err="1"/>
              <a:t>원료를</a:t>
            </a:r>
            <a:r>
              <a:rPr sz="1600" dirty="0"/>
              <a:t> </a:t>
            </a:r>
            <a:r>
              <a:rPr sz="1600" dirty="0" err="1"/>
              <a:t>제조</a:t>
            </a:r>
            <a:r>
              <a:rPr sz="1600" dirty="0"/>
              <a:t> </a:t>
            </a:r>
            <a:r>
              <a:rPr sz="1600" dirty="0" err="1"/>
              <a:t>및</a:t>
            </a:r>
            <a:r>
              <a:rPr sz="1600" dirty="0"/>
              <a:t> </a:t>
            </a:r>
            <a:r>
              <a:rPr sz="1600" dirty="0" err="1"/>
              <a:t>유통시킨</a:t>
            </a:r>
            <a:r>
              <a:rPr sz="1600" dirty="0"/>
              <a:t> </a:t>
            </a:r>
            <a:r>
              <a:rPr sz="1600" dirty="0" err="1"/>
              <a:t>석유정제회사와</a:t>
            </a:r>
            <a:r>
              <a:rPr sz="1600" dirty="0"/>
              <a:t> </a:t>
            </a:r>
            <a:r>
              <a:rPr sz="1600" dirty="0" err="1"/>
              <a:t>이윤을</a:t>
            </a:r>
            <a:r>
              <a:rPr sz="1600" dirty="0"/>
              <a:t> </a:t>
            </a:r>
            <a:r>
              <a:rPr sz="1600" dirty="0" err="1"/>
              <a:t>추구한</a:t>
            </a:r>
            <a:r>
              <a:rPr sz="1600" dirty="0"/>
              <a:t> </a:t>
            </a:r>
            <a:r>
              <a:rPr sz="1600" dirty="0" err="1"/>
              <a:t>채</a:t>
            </a:r>
            <a:r>
              <a:rPr sz="1600" dirty="0"/>
              <a:t> </a:t>
            </a:r>
            <a:r>
              <a:rPr sz="1600" dirty="0" err="1"/>
              <a:t>원재료를</a:t>
            </a:r>
            <a:r>
              <a:rPr sz="1600" dirty="0"/>
              <a:t> </a:t>
            </a:r>
            <a:r>
              <a:rPr sz="1600" dirty="0" err="1"/>
              <a:t>공급한</a:t>
            </a:r>
            <a:r>
              <a:rPr sz="1600" dirty="0"/>
              <a:t> </a:t>
            </a:r>
            <a:r>
              <a:rPr sz="1600" dirty="0" err="1"/>
              <a:t>국내</a:t>
            </a:r>
            <a:r>
              <a:rPr sz="1600" dirty="0"/>
              <a:t> </a:t>
            </a:r>
            <a:r>
              <a:rPr sz="1600" dirty="0" err="1"/>
              <a:t>대형</a:t>
            </a:r>
            <a:r>
              <a:rPr sz="1600" dirty="0"/>
              <a:t> </a:t>
            </a:r>
            <a:r>
              <a:rPr sz="1600" dirty="0" err="1"/>
              <a:t>정유회사의</a:t>
            </a:r>
            <a:r>
              <a:rPr sz="1600" dirty="0"/>
              <a:t> </a:t>
            </a:r>
            <a:r>
              <a:rPr sz="1600" dirty="0" err="1"/>
              <a:t>부도덕함이</a:t>
            </a:r>
            <a:r>
              <a:rPr sz="1600" dirty="0"/>
              <a:t> </a:t>
            </a:r>
            <a:r>
              <a:rPr sz="1600" dirty="0" err="1"/>
              <a:t>한</a:t>
            </a:r>
            <a:r>
              <a:rPr sz="1600" dirty="0"/>
              <a:t> </a:t>
            </a:r>
            <a:r>
              <a:rPr sz="1600" dirty="0" err="1"/>
              <a:t>몫을</a:t>
            </a:r>
            <a:r>
              <a:rPr sz="1600" dirty="0"/>
              <a:t> </a:t>
            </a:r>
            <a:r>
              <a:rPr sz="1600" dirty="0" err="1"/>
              <a:t>했기</a:t>
            </a:r>
            <a:r>
              <a:rPr sz="1600" dirty="0"/>
              <a:t> </a:t>
            </a:r>
            <a:r>
              <a:rPr sz="1600" dirty="0" err="1"/>
              <a:t>때문으로</a:t>
            </a:r>
            <a:r>
              <a:rPr sz="1600" dirty="0"/>
              <a:t> </a:t>
            </a:r>
            <a:r>
              <a:rPr sz="1600" dirty="0" err="1"/>
              <a:t>검찰</a:t>
            </a:r>
            <a:r>
              <a:rPr sz="1600" dirty="0"/>
              <a:t> </a:t>
            </a:r>
            <a:r>
              <a:rPr sz="1600" dirty="0" err="1"/>
              <a:t>수사</a:t>
            </a:r>
            <a:r>
              <a:rPr sz="1600" dirty="0"/>
              <a:t> </a:t>
            </a:r>
            <a:r>
              <a:rPr sz="1600" dirty="0" err="1"/>
              <a:t>결과</a:t>
            </a:r>
            <a:r>
              <a:rPr sz="1600" dirty="0"/>
              <a:t> </a:t>
            </a:r>
            <a:r>
              <a:rPr sz="1600" dirty="0" err="1"/>
              <a:t>드러났다</a:t>
            </a:r>
            <a:r>
              <a:rPr sz="1600" dirty="0"/>
              <a:t>.</a:t>
            </a:r>
          </a:p>
        </p:txBody>
      </p:sp>
      <p:pic>
        <p:nvPicPr>
          <p:cNvPr id="155" name="Image" descr="Imag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389285" y="7896712"/>
            <a:ext cx="2120884" cy="521335"/>
          </a:xfrm>
          <a:prstGeom prst="rect">
            <a:avLst/>
          </a:prstGeom>
          <a:ln w="12700">
            <a:miter lim="400000"/>
          </a:ln>
        </p:spPr>
      </p:pic>
      <p:sp>
        <p:nvSpPr>
          <p:cNvPr id="7" name="정유사에 대한 신뢰부족…">
            <a:extLst>
              <a:ext uri="{FF2B5EF4-FFF2-40B4-BE49-F238E27FC236}">
                <a16:creationId xmlns:a16="http://schemas.microsoft.com/office/drawing/2014/main" id="{70023DA3-24E4-254E-9E37-CBBD1D6F7E75}"/>
              </a:ext>
            </a:extLst>
          </p:cNvPr>
          <p:cNvSpPr txBox="1"/>
          <p:nvPr/>
        </p:nvSpPr>
        <p:spPr>
          <a:xfrm>
            <a:off x="1266613" y="2635959"/>
            <a:ext cx="10464800" cy="1882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algn="l">
              <a:defRPr sz="2500"/>
            </a:pPr>
            <a:r>
              <a:rPr lang="ko-KR" altLang="en-US" sz="1800" dirty="0"/>
              <a:t>기름의 유통 과정 및 유통 후 유량의 변동 과정을 기록</a:t>
            </a:r>
            <a:br>
              <a:rPr lang="en-US" altLang="ko-KR" sz="1800" dirty="0"/>
            </a:br>
            <a:endParaRPr sz="1800" dirty="0"/>
          </a:p>
          <a:p>
            <a:pPr algn="l" defTabSz="457200">
              <a:defRPr sz="2300" b="0">
                <a:solidFill>
                  <a:srgbClr val="3C3E40"/>
                </a:solidFill>
                <a:latin typeface="Apple SD 산돌고딕 Neo 일반체"/>
                <a:ea typeface="Apple SD 산돌고딕 Neo 일반체"/>
                <a:cs typeface="Apple SD 산돌고딕 Neo 일반체"/>
                <a:sym typeface="Apple SD 산돌고딕 Neo 일반체"/>
              </a:defRPr>
            </a:pPr>
            <a:r>
              <a:rPr lang="ko-KR" altLang="en-US" sz="1600" dirty="0"/>
              <a:t>보통 주유소에서 불법행위를 저지를 때는 주유기를 조작하여 정량을 속이거나 기름 탱크에 불순물을 섞거나 가열해서 부피를 늘리는 등의 수법을 사용하고 있다</a:t>
            </a:r>
            <a:r>
              <a:rPr lang="en-US" altLang="ko-KR" sz="1600" dirty="0"/>
              <a:t>.</a:t>
            </a:r>
            <a:r>
              <a:rPr lang="ko-KR" altLang="en-US" sz="1600" dirty="0"/>
              <a:t> </a:t>
            </a:r>
            <a:endParaRPr sz="1600" dirty="0"/>
          </a:p>
        </p:txBody>
      </p:sp>
      <p:sp>
        <p:nvSpPr>
          <p:cNvPr id="9" name="정유사에 대한 신뢰부족…">
            <a:extLst>
              <a:ext uri="{FF2B5EF4-FFF2-40B4-BE49-F238E27FC236}">
                <a16:creationId xmlns:a16="http://schemas.microsoft.com/office/drawing/2014/main" id="{77CDF9C9-6FC9-6C46-9BBB-7A93F6A7F8AA}"/>
              </a:ext>
            </a:extLst>
          </p:cNvPr>
          <p:cNvSpPr txBox="1"/>
          <p:nvPr/>
        </p:nvSpPr>
        <p:spPr>
          <a:xfrm>
            <a:off x="1266613" y="4460061"/>
            <a:ext cx="10464800" cy="1882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algn="l">
              <a:defRPr sz="2500"/>
            </a:pPr>
            <a:r>
              <a:rPr lang="ko-KR" altLang="en-US" sz="1800" dirty="0" err="1"/>
              <a:t>위변조를</a:t>
            </a:r>
            <a:r>
              <a:rPr lang="ko-KR" altLang="en-US" sz="1800" dirty="0"/>
              <a:t> 하기 어렵고 제한적</a:t>
            </a:r>
            <a:br>
              <a:rPr lang="en-US" altLang="ko-KR" sz="1800" dirty="0"/>
            </a:br>
            <a:endParaRPr sz="1800" dirty="0"/>
          </a:p>
          <a:p>
            <a:pPr algn="l" defTabSz="457200">
              <a:defRPr sz="2300" b="0">
                <a:solidFill>
                  <a:srgbClr val="3C3E40"/>
                </a:solidFill>
                <a:latin typeface="Apple SD 산돌고딕 Neo 일반체"/>
                <a:ea typeface="Apple SD 산돌고딕 Neo 일반체"/>
                <a:cs typeface="Apple SD 산돌고딕 Neo 일반체"/>
                <a:sym typeface="Apple SD 산돌고딕 Neo 일반체"/>
              </a:defRPr>
            </a:pPr>
            <a:r>
              <a:rPr lang="ko-KR" altLang="en-US" sz="1600" dirty="0"/>
              <a:t>일반적인 </a:t>
            </a:r>
            <a:r>
              <a:rPr lang="en-US" altLang="ko-KR" sz="1600" dirty="0"/>
              <a:t>DB</a:t>
            </a:r>
            <a:r>
              <a:rPr lang="ko-KR" altLang="en-US" sz="1600" dirty="0"/>
              <a:t>와는 다르게 </a:t>
            </a:r>
            <a:r>
              <a:rPr lang="ko-KR" altLang="en-US" sz="1600" dirty="0" err="1"/>
              <a:t>블록체인은</a:t>
            </a:r>
            <a:r>
              <a:rPr lang="ko-KR" altLang="en-US" sz="1600" dirty="0"/>
              <a:t> 생성되었던 데이터를 삭제하거나 바꾸는 행위는 매우 어렵다</a:t>
            </a:r>
            <a:r>
              <a:rPr lang="en-US" altLang="ko-KR" sz="1600" dirty="0"/>
              <a:t>.</a:t>
            </a:r>
            <a:r>
              <a:rPr lang="ko-KR" altLang="en-US" sz="1600" dirty="0"/>
              <a:t> 데이터를 관리할 수 있는 권한이 일반 </a:t>
            </a:r>
            <a:r>
              <a:rPr lang="en-US" altLang="ko-KR" sz="1600" dirty="0"/>
              <a:t>DB</a:t>
            </a:r>
            <a:r>
              <a:rPr lang="ko-KR" altLang="en-US" sz="1600" dirty="0"/>
              <a:t>보다는 훨씬 제한적이다</a:t>
            </a:r>
            <a:r>
              <a:rPr lang="en-US" altLang="ko-KR" sz="1600" dirty="0"/>
              <a:t>.</a:t>
            </a:r>
            <a:endParaRPr sz="1600" dirty="0"/>
          </a:p>
        </p:txBody>
      </p:sp>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924</TotalTime>
  <Words>2206</Words>
  <Application>Microsoft Office PowerPoint</Application>
  <PresentationFormat>사용자 지정</PresentationFormat>
  <Paragraphs>519</Paragraphs>
  <Slides>57</Slides>
  <Notes>26</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57</vt:i4>
      </vt:variant>
    </vt:vector>
  </HeadingPairs>
  <TitlesOfParts>
    <vt:vector size="67" baseType="lpstr">
      <vt:lpstr>Apple SD 산돌고딕 Neo 일반체</vt:lpstr>
      <vt:lpstr>Helvetica Light</vt:lpstr>
      <vt:lpstr>Helvetica Neue</vt:lpstr>
      <vt:lpstr>Helvetica Neue Light</vt:lpstr>
      <vt:lpstr>Helvetica Neue Medium</vt:lpstr>
      <vt:lpstr>Helvetica Neue Thin</vt:lpstr>
      <vt:lpstr>Arial</vt:lpstr>
      <vt:lpstr>Consolas</vt:lpstr>
      <vt:lpstr>Courier New</vt:lpstr>
      <vt:lpstr>White</vt:lpstr>
      <vt:lpstr>스마트컨트랙트를 활용한  투명하고 신뢰받는 주유소 만들기  (II – B 분야)</vt:lpstr>
      <vt:lpstr>1. 현존하는 주유소의 문제점  2. 시스템 제안  3. 작동 매커니즘  4. 프로토타입</vt:lpstr>
      <vt:lpstr>현존하는 주유소의 문제점</vt:lpstr>
      <vt:lpstr>가짜 석유 판매:  서울시 구로구의 D주유소는 올해 2월 서울시 관악구 서울대학교 정문 앞 GS건설공사 현장에서 자동차용 경유에 등유 등을 30% 섞은 가짜 석유 제품을 판매한 행위로 6개월간의 사업 정지 행정 처분을 받았다.   주유시 정량을 속이는 문제:  경기도 고양시의 D주유소는 휘발유와 경유를 각각 리터당 250ml, 230ml씩 적게 판매해 2개월 간의 사업 정지 처분을 받았다.  16년 기준, 가짜 석유를 판매하거나 정량을 속여 석유를 판매해 적발된 주유소가 191곳인 것으로 조사됐다. 15년도 기준(146곳 적발) 보다 30% 더 많은 규모다.</vt:lpstr>
      <vt:lpstr>정유사의 품질 관리 프로세스</vt:lpstr>
      <vt:lpstr>PowerPoint 프레젠테이션</vt:lpstr>
      <vt:lpstr>PowerPoint 프레젠테이션</vt:lpstr>
      <vt:lpstr>PowerPoint 프레젠테이션</vt:lpstr>
      <vt:lpstr>PowerPoint 프레젠테이션</vt:lpstr>
      <vt:lpstr>시스템 제안</vt:lpstr>
      <vt:lpstr>* 주유소 내에서 기름의 성분 변조가 불가능한 시스템 * 주유소 내에서 주유량의 변조가 불가능한 시스템</vt:lpstr>
      <vt:lpstr>PowerPoint 프레젠테이션</vt:lpstr>
      <vt:lpstr>PowerPoint 프레젠테이션</vt:lpstr>
      <vt:lpstr>PowerPoint 프레젠테이션</vt:lpstr>
      <vt:lpstr>PowerPoint 프레젠테이션</vt:lpstr>
      <vt:lpstr>PowerPoint 프레젠테이션</vt:lpstr>
      <vt:lpstr>작동 매커니즘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하나의 기름 탱크에 연결되어 있는 모든 주유기에서 주유가 종료될 때까지 대기한다. 주유가 종료되면 다음과 같은 3개의 데이터가 아두이노에서 라즈베리파이로 전송된다.     * 탱크의 경유의 잔여량(Gasoline Level)과 탱크 내 경유의 식별 값(Identification Value)     * 탱크와 연결된 모든 주유기에서 빠져나간 총 주유량 (Extracted Total Amount)  라즈베리파이는 전송 받은 경유 잔여량, 경유 식별 값, 총 주유량을 스마트컨트랙트에 반영하기 위해 트랜잭션을 발생시킨다.  주유기가 동작하지 않을 때는 10분에 한 번 데이터가 기록 및 검증된다. </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프로토 타입</vt:lpstr>
      <vt:lpstr>* 기름의 성분 변조가 불가능한 시스템 * 주유량의 변조가 불가능한 시스템</vt:lpstr>
      <vt:lpstr>PowerPoint 프레젠테이션</vt:lpstr>
      <vt:lpstr>PowerPoint 프레젠테이션</vt:lpstr>
      <vt:lpstr>PowerPoint 프레젠테이션</vt:lpstr>
      <vt:lpstr>PowerPoint 프레젠테이션</vt:lpstr>
      <vt:lpstr>PowerPoint 프레젠테이션</vt:lpstr>
      <vt:lpstr>프로토 타입 시연</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감사합니다.</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스마트컨트랙트를 활용한  투명하고 신뢰받는 주유소 만들기</dc:title>
  <dc:creator>J.H LIM</dc:creator>
  <cp:lastModifiedBy>임지훈</cp:lastModifiedBy>
  <cp:revision>159</cp:revision>
  <dcterms:modified xsi:type="dcterms:W3CDTF">2018-10-25T13:52:41Z</dcterms:modified>
</cp:coreProperties>
</file>